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3" r:id="rId2"/>
  </p:sldMasterIdLst>
  <p:sldIdLst>
    <p:sldId id="256" r:id="rId3"/>
    <p:sldId id="257" r:id="rId4"/>
    <p:sldId id="260" r:id="rId5"/>
    <p:sldId id="261" r:id="rId6"/>
    <p:sldId id="347" r:id="rId7"/>
    <p:sldId id="263" r:id="rId8"/>
    <p:sldId id="264" r:id="rId9"/>
    <p:sldId id="348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llows Jr, John" initials="FJJ" lastIdx="2" clrIdx="0">
    <p:extLst>
      <p:ext uri="{19B8F6BF-5375-455C-9EA6-DF929625EA0E}">
        <p15:presenceInfo xmlns:p15="http://schemas.microsoft.com/office/powerpoint/2012/main" userId="S::jrj18@medtronic.com::96412a63-eb15-45bf-8354-c04e5cb5223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3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D4FD2F9-D2BC-467A-8D7D-DCF26C9AABE2}" type="datetimeFigureOut">
              <a:rPr lang="en-US" smtClean="0"/>
              <a:t>9/15/26</a:t>
            </a:fld>
            <a:endParaRPr lang="en-US"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E4E3FC6-832D-4CA1-AB88-8E2D48010D5C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Google Shape;21;p19"/>
          <p:cNvSpPr/>
          <p:nvPr/>
        </p:nvSpPr>
        <p:spPr>
          <a:xfrm>
            <a:off x="16565" y="0"/>
            <a:ext cx="5133112" cy="6858000"/>
          </a:xfrm>
          <a:prstGeom prst="rect">
            <a:avLst/>
          </a:prstGeom>
          <a:solidFill>
            <a:srgbClr val="04446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Google Shape;22;p19" descr="A close up of a logo&#10;&#10;Description generated with very high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49677" y="0"/>
            <a:ext cx="704232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9"/>
          <p:cNvPicPr preferRelativeResize="0"/>
          <p:nvPr/>
        </p:nvPicPr>
        <p:blipFill rotWithShape="1">
          <a:blip r:embed="rId3">
            <a:alphaModFix/>
          </a:blip>
          <a:srcRect r="41117" b="5591"/>
          <a:stretch/>
        </p:blipFill>
        <p:spPr>
          <a:xfrm>
            <a:off x="5423453" y="771441"/>
            <a:ext cx="6686723" cy="45410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Google Shape;24;p19"/>
          <p:cNvCxnSpPr/>
          <p:nvPr/>
        </p:nvCxnSpPr>
        <p:spPr>
          <a:xfrm>
            <a:off x="711200" y="3810000"/>
            <a:ext cx="37592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061008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Google Shape;3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D4FD2F9-D2BC-467A-8D7D-DCF26C9AABE2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5" name="Google Shape;3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6" name="Google Shape;3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E4E3FC6-832D-4CA1-AB88-8E2D48010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4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Google Shape;4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D4FD2F9-D2BC-467A-8D7D-DCF26C9AABE2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2" name="Google Shape;4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3" name="Google Shape;4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E4E3FC6-832D-4CA1-AB88-8E2D48010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581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6" name="Google Shape;46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Google Shape;50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D4FD2F9-D2BC-467A-8D7D-DCF26C9AABE2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1" name="Google Shape;51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2" name="Google Shape;52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E4E3FC6-832D-4CA1-AB88-8E2D48010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181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5" name="Google Shape;55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D4FD2F9-D2BC-467A-8D7D-DCF26C9AABE2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6" name="Google Shape;56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7" name="Google Shape;57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E4E3FC6-832D-4CA1-AB88-8E2D48010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932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D4FD2F9-D2BC-467A-8D7D-DCF26C9AABE2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0" name="Google Shape;6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1" name="Google Shape;6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E4E3FC6-832D-4CA1-AB88-8E2D48010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977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4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Google Shape;66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D4FD2F9-D2BC-467A-8D7D-DCF26C9AABE2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7" name="Google Shape;67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8" name="Google Shape;68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E4E3FC6-832D-4CA1-AB88-8E2D48010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65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4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4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3" name="Google Shape;73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USAHA Healthcare Alliance</a:t>
            </a:r>
            <a:endParaRPr lang="en-US" dirty="0"/>
          </a:p>
        </p:txBody>
      </p:sp>
      <p:sp>
        <p:nvSpPr>
          <p:cNvPr id="75" name="Google Shape;75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E4E3FC6-832D-4CA1-AB88-8E2D48010D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561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Google Shape;79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D4FD2F9-D2BC-467A-8D7D-DCF26C9AABE2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0" name="Google Shape;80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81" name="Google Shape;81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E4E3FC6-832D-4CA1-AB88-8E2D48010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44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" name="Google Shape;84;p4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5" name="Google Shape;85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D4FD2F9-D2BC-467A-8D7D-DCF26C9AABE2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6" name="Google Shape;86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87" name="Google Shape;87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E4E3FC6-832D-4CA1-AB88-8E2D48010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35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type="obj" preserve="1">
  <p:cSld name="1_Title and Conten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/>
          <p:nvPr/>
        </p:nvSpPr>
        <p:spPr>
          <a:xfrm>
            <a:off x="304800" y="136526"/>
            <a:ext cx="11582400" cy="65849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6" name="Google Shape;96;p21"/>
          <p:cNvSpPr txBox="1">
            <a:spLocks noGrp="1"/>
          </p:cNvSpPr>
          <p:nvPr>
            <p:ph type="title"/>
          </p:nvPr>
        </p:nvSpPr>
        <p:spPr>
          <a:xfrm>
            <a:off x="508004" y="762000"/>
            <a:ext cx="3657589" cy="5364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4100"/>
              <a:buFont typeface="Garamond"/>
              <a:buNone/>
              <a:defRPr sz="4100" b="1">
                <a:solidFill>
                  <a:srgbClr val="04446C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7" name="Google Shape;97;p21"/>
          <p:cNvSpPr txBox="1">
            <a:spLocks noGrp="1"/>
          </p:cNvSpPr>
          <p:nvPr>
            <p:ph type="body" idx="1"/>
          </p:nvPr>
        </p:nvSpPr>
        <p:spPr>
          <a:xfrm>
            <a:off x="4978404" y="762000"/>
            <a:ext cx="6603997" cy="5364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>
                <a:latin typeface="Garamond"/>
                <a:ea typeface="Garamond"/>
                <a:cs typeface="Garamond"/>
                <a:sym typeface="Garamond"/>
              </a:defRPr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latin typeface="Garamond"/>
                <a:ea typeface="Garamond"/>
                <a:cs typeface="Garamond"/>
                <a:sym typeface="Garamond"/>
              </a:defRPr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Garamond"/>
                <a:ea typeface="Garamond"/>
                <a:cs typeface="Garamond"/>
                <a:sym typeface="Garamond"/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Garamond"/>
                <a:ea typeface="Garamond"/>
                <a:cs typeface="Garamond"/>
                <a:sym typeface="Garamond"/>
              </a:defRPr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Garamond"/>
                <a:ea typeface="Garamond"/>
                <a:cs typeface="Garamond"/>
                <a:sym typeface="Garamond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8" name="Google Shape;98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98680" y="5958684"/>
            <a:ext cx="1488520" cy="7953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9" name="Google Shape;99;p21"/>
          <p:cNvCxnSpPr/>
          <p:nvPr/>
        </p:nvCxnSpPr>
        <p:spPr>
          <a:xfrm>
            <a:off x="4572000" y="2247900"/>
            <a:ext cx="0" cy="2362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0" name="Google Shape;100;p21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9076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 preserve="1">
  <p:cSld name="Three big idea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body" idx="1"/>
          </p:nvPr>
        </p:nvSpPr>
        <p:spPr>
          <a:xfrm>
            <a:off x="644233" y="3223333"/>
            <a:ext cx="3274000" cy="31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marL="1371600" lvl="2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lvl="3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marL="2286000" lvl="4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marL="2743200" lvl="5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marL="3200400" lvl="6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marL="3657600" lvl="7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marL="4114800" lvl="8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Google Shape;103;p22"/>
          <p:cNvSpPr txBox="1">
            <a:spLocks noGrp="1"/>
          </p:cNvSpPr>
          <p:nvPr>
            <p:ph type="body" idx="2"/>
          </p:nvPr>
        </p:nvSpPr>
        <p:spPr>
          <a:xfrm>
            <a:off x="4463633" y="3223333"/>
            <a:ext cx="3274000" cy="31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marL="1371600" lvl="2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lvl="3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marL="2286000" lvl="4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marL="2743200" lvl="5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marL="3200400" lvl="6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marL="3657600" lvl="7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marL="4114800" lvl="8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" name="Google Shape;104;p22"/>
          <p:cNvSpPr txBox="1">
            <a:spLocks noGrp="1"/>
          </p:cNvSpPr>
          <p:nvPr>
            <p:ph type="title"/>
          </p:nvPr>
        </p:nvSpPr>
        <p:spPr>
          <a:xfrm>
            <a:off x="644233" y="600033"/>
            <a:ext cx="10912800" cy="10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3000"/>
              <a:buFont typeface="Garamond"/>
              <a:buChar char="●"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5" name="Google Shape;105;p22"/>
          <p:cNvSpPr txBox="1">
            <a:spLocks noGrp="1"/>
          </p:cNvSpPr>
          <p:nvPr>
            <p:ph type="subTitle" idx="3"/>
          </p:nvPr>
        </p:nvSpPr>
        <p:spPr>
          <a:xfrm>
            <a:off x="644233" y="1781533"/>
            <a:ext cx="3274000" cy="10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6" name="Google Shape;106;p22"/>
          <p:cNvSpPr txBox="1">
            <a:spLocks noGrp="1"/>
          </p:cNvSpPr>
          <p:nvPr>
            <p:ph type="subTitle" idx="4"/>
          </p:nvPr>
        </p:nvSpPr>
        <p:spPr>
          <a:xfrm>
            <a:off x="4463633" y="1781533"/>
            <a:ext cx="3274000" cy="10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subTitle" idx="5"/>
          </p:nvPr>
        </p:nvSpPr>
        <p:spPr>
          <a:xfrm>
            <a:off x="8283033" y="1781533"/>
            <a:ext cx="3274000" cy="10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body" idx="6"/>
          </p:nvPr>
        </p:nvSpPr>
        <p:spPr>
          <a:xfrm>
            <a:off x="8283033" y="3223333"/>
            <a:ext cx="3274000" cy="31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1pPr>
            <a:lvl2pPr marL="914400" lvl="1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marL="1371600" lvl="2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lvl="3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marL="2286000" lvl="4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marL="2743200" lvl="5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marL="3200400" lvl="6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marL="3657600" lvl="7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marL="4114800" lvl="8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Google Shape;109;p22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64380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>
  <p:cSld name="Title and Conten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/>
          <p:nvPr/>
        </p:nvSpPr>
        <p:spPr>
          <a:xfrm>
            <a:off x="304800" y="136526"/>
            <a:ext cx="11582400" cy="65849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12" name="Google Shape;112;p2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4400"/>
              <a:buFont typeface="Garamond"/>
              <a:buNone/>
              <a:defRPr b="1">
                <a:solidFill>
                  <a:srgbClr val="04446C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3" name="Google Shape;113;p23"/>
          <p:cNvSpPr txBox="1"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>
                <a:latin typeface="Garamond"/>
                <a:ea typeface="Garamond"/>
                <a:cs typeface="Garamond"/>
                <a:sym typeface="Garamond"/>
              </a:defRPr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latin typeface="Garamond"/>
                <a:ea typeface="Garamond"/>
                <a:cs typeface="Garamond"/>
                <a:sym typeface="Garamond"/>
              </a:defRPr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Garamond"/>
                <a:ea typeface="Garamond"/>
                <a:cs typeface="Garamond"/>
                <a:sym typeface="Garamond"/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Garamond"/>
                <a:ea typeface="Garamond"/>
                <a:cs typeface="Garamond"/>
                <a:sym typeface="Garamond"/>
              </a:defRPr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Garamond"/>
                <a:ea typeface="Garamond"/>
                <a:cs typeface="Garamond"/>
                <a:sym typeface="Garamond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4" name="Google Shape;114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98680" y="5958684"/>
            <a:ext cx="1488520" cy="79533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3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0756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8" name="Google Shape;118;p24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9" name="Google Shape;119;p24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9693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Section Header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5"/>
          <p:cNvSpPr txBox="1"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4000"/>
              <a:buFont typeface="Garamond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2" name="Google Shape;122;p25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3" name="Google Shape;123;p25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6020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 preserve="1">
  <p:cSld name="Two Conten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1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7" name="Google Shape;127;p26"/>
          <p:cNvSpPr txBox="1">
            <a:spLocks noGrp="1"/>
          </p:cNvSpPr>
          <p:nvPr>
            <p:ph type="body" idx="2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8" name="Google Shape;128;p26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9808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4400"/>
              <a:buFont typeface="Garamond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1" name="Google Shape;131;p27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2" name="Google Shape;132;p27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3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4" name="Google Shape;134;p27"/>
          <p:cNvSpPr txBox="1">
            <a:spLocks noGrp="1"/>
          </p:cNvSpPr>
          <p:nvPr>
            <p:ph type="body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5" name="Google Shape;135;p27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42609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7780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9601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 preserve="1">
  <p:cSld name="Content with Caption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/>
          <p:cNvSpPr txBox="1"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2000"/>
              <a:buFont typeface="Garamond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3" name="Google Shape;143;p30"/>
          <p:cNvSpPr txBox="1">
            <a:spLocks noGrp="1"/>
          </p:cNvSpPr>
          <p:nvPr>
            <p:ph type="body"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4" name="Google Shape;144;p30"/>
          <p:cNvSpPr txBox="1">
            <a:spLocks noGrp="1"/>
          </p:cNvSpPr>
          <p:nvPr>
            <p:ph type="body" idx="2"/>
          </p:nvPr>
        </p:nvSpPr>
        <p:spPr>
          <a:xfrm>
            <a:off x="609602" y="1435103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5" name="Google Shape;145;p30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54930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 preserve="1">
  <p:cSld name="Picture with Caption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1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2000"/>
              <a:buFont typeface="Garamond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8" name="Google Shape;148;p31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31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0" name="Google Shape;150;p31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7456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 preserve="1">
  <p:cSld name="Title and Vertical 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2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3" name="Google Shape;153;p32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5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4" name="Google Shape;154;p32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6618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 preserve="1">
  <p:cSld name="Vertical Title and 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3"/>
          <p:cNvSpPr txBox="1">
            <a:spLocks noGrp="1"/>
          </p:cNvSpPr>
          <p:nvPr>
            <p:ph type="title"/>
          </p:nvPr>
        </p:nvSpPr>
        <p:spPr>
          <a:xfrm rot="5400000">
            <a:off x="7285038" y="1828804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6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8" name="Google Shape;158;p33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5644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CFDC9-03EC-4780-AB22-9216CFC2ED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Slide title goes here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3D455FD-A842-4F0A-B110-15F878D21A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3991" y="6135689"/>
            <a:ext cx="9140031" cy="115416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>
              <a:lnSpc>
                <a:spcPct val="100000"/>
              </a:lnSpc>
              <a:spcBef>
                <a:spcPts val="250"/>
              </a:spcBef>
              <a:defRPr lang="en-US" sz="750">
                <a:solidFill>
                  <a:srgbClr val="555555"/>
                </a:solidFill>
              </a:defRPr>
            </a:lvl1pPr>
          </a:lstStyle>
          <a:p>
            <a:pPr lvl="0"/>
            <a:r>
              <a:rPr lang="en-US"/>
              <a:t>Source goes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7A68E-66D8-41DA-8586-9A8F841AF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593992" y="6388448"/>
            <a:ext cx="253999" cy="1282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D0300D1-3F1C-4290-A0D1-7CD19DBD99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2E5770-D6A8-A229-1912-4B086B381E5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63083" y="6388448"/>
            <a:ext cx="8770938" cy="12824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 (edit on slide master)   |   Month ##, 20##   |  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4332776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CFDC9-03EC-4780-AB22-9216CFC2ED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US"/>
              <a:t>Slide title goes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BA0DE0-4B25-43B8-8E6F-74C3405808D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3662" y="723901"/>
            <a:ext cx="11003027" cy="307777"/>
          </a:xfrm>
          <a:prstGeom prst="rect">
            <a:avLst/>
          </a:prstGeom>
        </p:spPr>
        <p:txBody>
          <a:bodyPr vert="horz" wrap="square" lIns="0" tIns="45720" rIns="0" bIns="45720" rtlCol="0">
            <a:noAutofit/>
          </a:bodyPr>
          <a:lstStyle>
            <a:lvl1pPr>
              <a:lnSpc>
                <a:spcPct val="100000"/>
              </a:lnSpc>
              <a:defRPr lang="en-US" sz="1500" b="0" dirty="0">
                <a:solidFill>
                  <a:schemeClr val="bg2"/>
                </a:solidFill>
                <a:latin typeface="Avenir Next World Demi" panose="020B0703020202020204" pitchFamily="34" charset="0"/>
                <a:cs typeface="Avenir Next World Demi" panose="020B0703020202020204" pitchFamily="34" charset="0"/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C66FB32-FD41-4B94-94D3-5FFF730D989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3991" y="6135689"/>
            <a:ext cx="9140031" cy="115416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>
              <a:lnSpc>
                <a:spcPct val="100000"/>
              </a:lnSpc>
              <a:spcBef>
                <a:spcPts val="250"/>
              </a:spcBef>
              <a:defRPr lang="en-US" sz="750">
                <a:solidFill>
                  <a:srgbClr val="555555"/>
                </a:solidFill>
              </a:defRPr>
            </a:lvl1pPr>
          </a:lstStyle>
          <a:p>
            <a:pPr lvl="0"/>
            <a:r>
              <a:rPr lang="en-US"/>
              <a:t>Source goes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013E39-A678-4E9B-92AB-F73802BF5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93992" y="6388448"/>
            <a:ext cx="253999" cy="128240"/>
          </a:xfrm>
          <a:prstGeom prst="rect">
            <a:avLst/>
          </a:prstGeom>
        </p:spPr>
        <p:txBody>
          <a:bodyPr>
            <a:noAutofit/>
          </a:bodyPr>
          <a:lstStyle/>
          <a:p>
            <a:fld id="{CD0300D1-3F1C-4290-A0D1-7CD19DBD99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811BC-CF5F-2A74-EC01-887245E4253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963083" y="6388448"/>
            <a:ext cx="8770938" cy="12824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Presentation title (edit on slide master)   |   Month ##, 20##   |  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515893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USAHA Healthcare Alliance</a:t>
            </a:r>
            <a:endParaRPr lang="en-US" dirty="0"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7E4E3FC6-832D-4CA1-AB88-8E2D48010D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CCCD97-1A0E-7B1B-7EA7-724753E194A4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1578EFC-75B9-E40B-2F71-8C0C442BB3E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172" y="6176962"/>
            <a:ext cx="955952" cy="68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8660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/>
          <p:nvPr/>
        </p:nvSpPr>
        <p:spPr>
          <a:xfrm>
            <a:off x="304800" y="136526"/>
            <a:ext cx="11582400" cy="65849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4400"/>
              <a:buFont typeface="Garamond"/>
              <a:buNone/>
              <a:defRPr sz="4400" b="0" i="0" u="none" strike="noStrike" cap="none">
                <a:solidFill>
                  <a:srgbClr val="04446C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pic>
        <p:nvPicPr>
          <p:cNvPr id="93" name="Google Shape;93;p20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398680" y="5958684"/>
            <a:ext cx="1488520" cy="7953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682423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Avani.Gangavelli@US-aha.org" TargetMode="External"/><Relationship Id="rId2" Type="http://schemas.openxmlformats.org/officeDocument/2006/relationships/hyperlink" Target="mailto:Trevor@US-aha.org" TargetMode="Externa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www.linkedin.com/company/usaha" TargetMode="External"/><Relationship Id="rId4" Type="http://schemas.openxmlformats.org/officeDocument/2006/relationships/hyperlink" Target="http://www.us-ah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069EB68-9B8C-4B7F-9B98-358A564A5DA6}"/>
              </a:ext>
            </a:extLst>
          </p:cNvPr>
          <p:cNvSpPr txBox="1"/>
          <p:nvPr/>
        </p:nvSpPr>
        <p:spPr>
          <a:xfrm>
            <a:off x="576242" y="2006836"/>
            <a:ext cx="40450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800" b="0" i="0" u="none" strike="noStrike" baseline="0" dirty="0">
              <a:solidFill>
                <a:schemeClr val="bg2"/>
              </a:solidFill>
              <a:latin typeface="Garamond" panose="02020404030301010803" pitchFamily="18" charset="0"/>
            </a:endParaRPr>
          </a:p>
          <a:p>
            <a:endParaRPr lang="en-US" sz="800" b="1" i="0" u="none" strike="noStrike" baseline="0" dirty="0">
              <a:solidFill>
                <a:schemeClr val="bg2"/>
              </a:solidFill>
              <a:latin typeface="Garamond" panose="02020404030301010803" pitchFamily="18" charset="0"/>
            </a:endParaRPr>
          </a:p>
          <a:p>
            <a:pPr marR="37800" algn="ctr"/>
            <a:r>
              <a:rPr lang="en-US" sz="4000" b="1" i="0" u="none" strike="noStrike" baseline="0" dirty="0">
                <a:solidFill>
                  <a:schemeClr val="bg1"/>
                </a:solidFill>
                <a:latin typeface="+mj-lt"/>
              </a:rPr>
              <a:t>Health As Infrastructure</a:t>
            </a:r>
            <a:endParaRPr lang="en-US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549076-2B4C-D65B-DD69-C95E1580E291}"/>
              </a:ext>
            </a:extLst>
          </p:cNvPr>
          <p:cNvSpPr txBox="1"/>
          <p:nvPr/>
        </p:nvSpPr>
        <p:spPr>
          <a:xfrm>
            <a:off x="576242" y="3815913"/>
            <a:ext cx="4045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800" b="0" i="0" u="none" strike="noStrike" baseline="0" dirty="0">
              <a:solidFill>
                <a:schemeClr val="bg2"/>
              </a:solidFill>
              <a:latin typeface="Garamond" panose="02020404030301010803" pitchFamily="18" charset="0"/>
            </a:endParaRPr>
          </a:p>
          <a:p>
            <a:endParaRPr lang="en-US" sz="800" b="1" i="0" u="none" strike="noStrike" baseline="0" dirty="0">
              <a:solidFill>
                <a:schemeClr val="bg2"/>
              </a:solidFill>
              <a:latin typeface="Garamond" panose="02020404030301010803" pitchFamily="18" charset="0"/>
            </a:endParaRPr>
          </a:p>
          <a:p>
            <a:pPr marR="37800" algn="ctr"/>
            <a:r>
              <a:rPr lang="en-US" sz="2000" b="1" i="0" u="none" strike="noStrike" baseline="0" dirty="0">
                <a:solidFill>
                  <a:schemeClr val="bg1"/>
                </a:solidFill>
                <a:latin typeface="+mj-lt"/>
              </a:rPr>
              <a:t>USA Healthcare Alliance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6683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A7062F2-ECF2-4457-89D9-0F13C627104D}"/>
              </a:ext>
            </a:extLst>
          </p:cNvPr>
          <p:cNvSpPr txBox="1"/>
          <p:nvPr/>
        </p:nvSpPr>
        <p:spPr>
          <a:xfrm>
            <a:off x="757987" y="1368844"/>
            <a:ext cx="10513195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000" b="0" i="0" u="none" strike="noStrike" baseline="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2"/>
                </a:solidFill>
                <a:latin typeface="+mn-lt"/>
              </a:rPr>
              <a:t>Healthcare as Infrastructure Already the Standard Internationally</a:t>
            </a: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: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Most foreign health officials already view healthcare as infrastructure 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Exclusion from Infrastructure Agenda Starves Healthcare of Resources: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Excluding healthcare from infrastructure limits the flow of public and private sector funding into healthcare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Better Alignment with Economic Policy: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Recognizing healthcare as infrastructure increases the  likelihood of aligning macroeconomic and sectoral policies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Increased Support/Funding by MDBs: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The mandate of Multilateral Development Banks (MDBs) focuses on support for infrastructure as “sustainable” investments. This can and should include healthcare including hospitals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2"/>
                </a:solidFill>
                <a:latin typeface="+mn-lt"/>
              </a:rPr>
              <a:t>Healthcare as Growth Driver</a:t>
            </a:r>
            <a:r>
              <a:rPr lang="en-US" sz="2000" dirty="0">
                <a:solidFill>
                  <a:schemeClr val="bg2"/>
                </a:solidFill>
                <a:latin typeface="+mn-lt"/>
              </a:rPr>
              <a:t>:  Healthcare infrastructure directly contributes to, or detracts from economic and recovery- before, during and after C19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C99A77-32D2-49E1-90A8-2D720C6E3438}"/>
              </a:ext>
            </a:extLst>
          </p:cNvPr>
          <p:cNvSpPr txBox="1"/>
          <p:nvPr/>
        </p:nvSpPr>
        <p:spPr>
          <a:xfrm>
            <a:off x="757986" y="673773"/>
            <a:ext cx="108244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6590" algn="l"/>
            <a:r>
              <a:rPr lang="en-US" sz="2800" b="1" i="0" u="none" strike="noStrike" baseline="0" dirty="0">
                <a:solidFill>
                  <a:schemeClr val="bg2"/>
                </a:solidFill>
                <a:latin typeface="+mj-lt"/>
              </a:rPr>
              <a:t>Why Should We Care about the Classification of Healthcare?</a:t>
            </a:r>
            <a:endParaRPr lang="en-US" sz="2800" b="0" i="0" u="none" strike="noStrike" baseline="0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3098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A7062F2-ECF2-4457-89D9-0F13C627104D}"/>
              </a:ext>
            </a:extLst>
          </p:cNvPr>
          <p:cNvSpPr txBox="1"/>
          <p:nvPr/>
        </p:nvSpPr>
        <p:spPr>
          <a:xfrm>
            <a:off x="757987" y="1368844"/>
            <a:ext cx="1048431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>
              <a:buClr>
                <a:schemeClr val="accent2"/>
              </a:buClr>
            </a:pPr>
            <a:endParaRPr lang="en-US" sz="2000" b="1" i="0" u="none" strike="noStrike" baseline="0" dirty="0">
              <a:solidFill>
                <a:schemeClr val="bg2"/>
              </a:solidFill>
              <a:latin typeface="Garamond" panose="02020404030301010803" pitchFamily="18" charset="0"/>
            </a:endParaRP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Physical facilities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including hospitals, clinics, equipment, and support facilities for R&amp;D 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Education &amp; training systems</a:t>
            </a:r>
            <a:r>
              <a:rPr lang="en-US" sz="2000" i="0" u="none" strike="noStrike" baseline="0" dirty="0">
                <a:solidFill>
                  <a:schemeClr val="bg2"/>
                </a:solidFill>
                <a:latin typeface="+mn-lt"/>
              </a:rPr>
              <a:t>- so-called “soft infra” determines success and failure very often</a:t>
            </a:r>
            <a:endParaRPr lang="en-US" sz="2000" dirty="0">
              <a:solidFill>
                <a:schemeClr val="bg2"/>
              </a:solidFill>
              <a:latin typeface="+mn-lt"/>
            </a:endParaRP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Healthcare IT systems: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Healthcare IT systems can include maintenance, management, and sharing of electronic health records, referral management, and tele-medicine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Healthcare advice and consulting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2"/>
                </a:solidFill>
                <a:latin typeface="+mn-lt"/>
              </a:rPr>
              <a:t>Healthcare Insurance and Reimbursement:  </a:t>
            </a:r>
            <a:r>
              <a:rPr lang="en-US" sz="2000" dirty="0">
                <a:solidFill>
                  <a:schemeClr val="bg2"/>
                </a:solidFill>
                <a:latin typeface="+mn-lt"/>
              </a:rPr>
              <a:t>Frameworks and actors are critical.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Regulatory framework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that ensures effective insurance products, and credible healthcare services meeting minimal quality criteria: </a:t>
            </a:r>
          </a:p>
          <a:p>
            <a:pPr marL="742950" lvl="1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Entails a public or private regulatory approval or licensing framework</a:t>
            </a:r>
          </a:p>
          <a:p>
            <a:pPr marL="742950" lvl="1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Requires effective enforcement authority and capability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Integrated Care Pathways: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To ensure hospital sustainability and improve outcomes, patient pathways through primary, secondary, and tertiary healthcare systems need to be integrated</a:t>
            </a:r>
            <a:endParaRPr lang="en-US" sz="1800" b="0" i="0" u="none" strike="noStrike" baseline="0" dirty="0">
              <a:latin typeface="+mn-lt"/>
            </a:endParaRP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2000" b="0" i="0" u="none" strike="noStrike" baseline="0" dirty="0">
              <a:solidFill>
                <a:schemeClr val="bg2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C99A77-32D2-49E1-90A8-2D720C6E3438}"/>
              </a:ext>
            </a:extLst>
          </p:cNvPr>
          <p:cNvSpPr txBox="1"/>
          <p:nvPr/>
        </p:nvSpPr>
        <p:spPr>
          <a:xfrm>
            <a:off x="757987" y="673773"/>
            <a:ext cx="93870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6590" algn="l"/>
            <a:r>
              <a:rPr lang="en-US" sz="2800" b="1" i="0" u="none" strike="noStrike" baseline="0" dirty="0">
                <a:solidFill>
                  <a:schemeClr val="bg2"/>
                </a:solidFill>
                <a:latin typeface="+mj-lt"/>
                <a:cs typeface="Arial" panose="020B0604020202020204" pitchFamily="34" charset="0"/>
              </a:rPr>
              <a:t>What is Healthcare Infrastructure? </a:t>
            </a:r>
            <a:endParaRPr lang="en-US" sz="2800" b="0" i="0" u="none" strike="noStrike" baseline="0" dirty="0">
              <a:solidFill>
                <a:schemeClr val="bg2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456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A7062F2-ECF2-4457-89D9-0F13C627104D}"/>
              </a:ext>
            </a:extLst>
          </p:cNvPr>
          <p:cNvSpPr txBox="1"/>
          <p:nvPr/>
        </p:nvSpPr>
        <p:spPr>
          <a:xfrm>
            <a:off x="757988" y="1368844"/>
            <a:ext cx="1027256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000" b="0" i="0" u="none" strike="noStrike" baseline="0" dirty="0">
              <a:solidFill>
                <a:schemeClr val="bg2"/>
              </a:solidFill>
              <a:latin typeface="Garamond" panose="02020404030301010803" pitchFamily="18" charset="0"/>
            </a:endParaRP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Increase U.S. Healthcare Exports: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U.S. healthcare industry is a world leader --support will increase exports in multiple sectors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Expand Exports of Complementary Services/Goods: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Growth in healthcare exports means growth in exports of complementary services/goods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Strengthen Bilateral Ties: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Helps build/strengthen bilateral relationships by helping countries address public policy goals</a:t>
            </a:r>
          </a:p>
          <a:p>
            <a:pPr marL="285750" marR="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Boost Global Health Security: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Strengthening healthcare systems supports global health security goals</a:t>
            </a:r>
          </a:p>
          <a:p>
            <a:pPr marL="285750" marR="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2"/>
                </a:solidFill>
                <a:latin typeface="+mn-lt"/>
              </a:rPr>
              <a:t>Critical to be Politically Neutral:  </a:t>
            </a:r>
            <a:r>
              <a:rPr lang="en-US" sz="2000" dirty="0">
                <a:solidFill>
                  <a:schemeClr val="bg2"/>
                </a:solidFill>
                <a:latin typeface="+mn-lt"/>
              </a:rPr>
              <a:t>Healthcare should and often does stand above political fray.   To be credible, those efforts should be share between all US political parties.</a:t>
            </a:r>
            <a:endParaRPr lang="en-US" sz="2000" b="0" i="0" u="none" strike="noStrike" baseline="0" dirty="0">
              <a:solidFill>
                <a:schemeClr val="bg2"/>
              </a:solidFill>
              <a:latin typeface="+mn-lt"/>
            </a:endParaRP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2000" b="0" i="0" u="none" strike="noStrike" baseline="0" dirty="0">
              <a:solidFill>
                <a:schemeClr val="bg2"/>
              </a:solidFill>
              <a:latin typeface="+mn-lt"/>
            </a:endParaRPr>
          </a:p>
          <a:p>
            <a:pPr marR="0" algn="l">
              <a:buClr>
                <a:schemeClr val="accent2"/>
              </a:buClr>
            </a:pPr>
            <a:endParaRPr lang="en-US" sz="2000" b="0" i="0" u="none" strike="noStrike" baseline="0" dirty="0">
              <a:solidFill>
                <a:schemeClr val="bg2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C99A77-32D2-49E1-90A8-2D720C6E3438}"/>
              </a:ext>
            </a:extLst>
          </p:cNvPr>
          <p:cNvSpPr txBox="1"/>
          <p:nvPr/>
        </p:nvSpPr>
        <p:spPr>
          <a:xfrm>
            <a:off x="757987" y="673773"/>
            <a:ext cx="102725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6590" algn="l"/>
            <a:r>
              <a:rPr lang="en-US" sz="2800" b="1" i="0" u="none" strike="noStrike" baseline="0" dirty="0">
                <a:solidFill>
                  <a:schemeClr val="bg2"/>
                </a:solidFill>
                <a:latin typeface="+mj-lt"/>
              </a:rPr>
              <a:t>Why Should USG Promote Healthcare Infrastructure Abroad?</a:t>
            </a:r>
            <a:endParaRPr lang="en-US" sz="2800" b="0" i="0" u="none" strike="noStrike" baseline="0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0626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52CD40B-FFE7-4B76-85B9-442422D59377}"/>
              </a:ext>
            </a:extLst>
          </p:cNvPr>
          <p:cNvSpPr txBox="1"/>
          <p:nvPr/>
        </p:nvSpPr>
        <p:spPr>
          <a:xfrm>
            <a:off x="322729" y="2028350"/>
            <a:ext cx="3558444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800" b="0" i="0" u="none" strike="noStrike" baseline="0" dirty="0">
              <a:solidFill>
                <a:schemeClr val="bg2"/>
              </a:solidFill>
              <a:latin typeface="Garamond" panose="02020404030301010803" pitchFamily="18" charset="0"/>
            </a:endParaRPr>
          </a:p>
          <a:p>
            <a:endParaRPr lang="en-US" sz="800" b="0" i="0" u="none" strike="noStrike" baseline="0" dirty="0">
              <a:solidFill>
                <a:schemeClr val="bg2"/>
              </a:solidFill>
              <a:latin typeface="Garamond" panose="02020404030301010803" pitchFamily="18" charset="0"/>
            </a:endParaRPr>
          </a:p>
          <a:p>
            <a:pPr marR="37800" algn="ctr"/>
            <a:r>
              <a:rPr lang="en-US" sz="3000" b="1" i="0" u="none" strike="noStrike" baseline="0" dirty="0">
                <a:solidFill>
                  <a:schemeClr val="bg2"/>
                </a:solidFill>
                <a:latin typeface="+mj-lt"/>
              </a:rPr>
              <a:t>Multiple Industries within Healthcare Infrastructure</a:t>
            </a:r>
            <a:endParaRPr lang="en-US" sz="3000" b="1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CC6E7E-4441-55CA-9744-40C846507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1173" y="540539"/>
            <a:ext cx="7701225" cy="532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62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A7062F2-ECF2-4457-89D9-0F13C627104D}"/>
              </a:ext>
            </a:extLst>
          </p:cNvPr>
          <p:cNvSpPr txBox="1"/>
          <p:nvPr/>
        </p:nvSpPr>
        <p:spPr>
          <a:xfrm>
            <a:off x="757988" y="1368844"/>
            <a:ext cx="1027256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000" b="0" i="0" u="none" strike="noStrike" baseline="0" dirty="0">
              <a:solidFill>
                <a:schemeClr val="bg2"/>
              </a:solidFill>
              <a:latin typeface="Garamond" panose="02020404030301010803" pitchFamily="18" charset="0"/>
            </a:endParaRP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Persuade MDBs: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Use USG shareholder interest to persuade MDBs to include healthcare in infrastructure proposals, and include hospital systems as key infrastructure investments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USG Coordination and Consistency: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Greater coordination across USG (e.g., interagency international infrastructure working group) on healthcare as infrastructure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Diplomatic Engagement: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Diplomatic engagement with foreign governments about the importance of healthcare to economic growth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Advocacy: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Department of Commerce advocacy on tenders/contracts/procurements 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2000" b="0" i="0" u="none" strike="noStrike" baseline="0" dirty="0">
              <a:solidFill>
                <a:schemeClr val="bg2"/>
              </a:solidFill>
              <a:latin typeface="+mn-lt"/>
            </a:endParaRPr>
          </a:p>
          <a:p>
            <a:pPr marR="0" algn="l">
              <a:buClr>
                <a:schemeClr val="accent2"/>
              </a:buClr>
            </a:pPr>
            <a:endParaRPr lang="en-US" sz="2000" b="0" i="0" u="none" strike="noStrike" baseline="0" dirty="0">
              <a:solidFill>
                <a:schemeClr val="bg2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C99A77-32D2-49E1-90A8-2D720C6E3438}"/>
              </a:ext>
            </a:extLst>
          </p:cNvPr>
          <p:cNvSpPr txBox="1"/>
          <p:nvPr/>
        </p:nvSpPr>
        <p:spPr>
          <a:xfrm>
            <a:off x="757988" y="673773"/>
            <a:ext cx="96854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6590" algn="l"/>
            <a:r>
              <a:rPr lang="en-US" sz="2800" b="1" dirty="0">
                <a:solidFill>
                  <a:schemeClr val="bg2"/>
                </a:solidFill>
                <a:latin typeface="+mj-lt"/>
              </a:rPr>
              <a:t>How Can USG Support Healthcare as Infrastructure? </a:t>
            </a:r>
            <a:endParaRPr lang="en-US" sz="2800" b="0" i="0" u="none" strike="noStrike" baseline="0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42931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A7062F2-ECF2-4457-89D9-0F13C627104D}"/>
              </a:ext>
            </a:extLst>
          </p:cNvPr>
          <p:cNvSpPr txBox="1"/>
          <p:nvPr/>
        </p:nvSpPr>
        <p:spPr>
          <a:xfrm>
            <a:off x="757987" y="1368844"/>
            <a:ext cx="10416943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000" b="0" i="0" u="none" strike="noStrike" baseline="0" dirty="0">
              <a:solidFill>
                <a:schemeClr val="bg2"/>
              </a:solidFill>
              <a:latin typeface="Garamond" panose="02020404030301010803" pitchFamily="18" charset="0"/>
            </a:endParaRP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U.S. Needs to Catch Up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: The European Bank for Reconstruction and Development has already begun treating healthcare as infrastructure. U.S. rivals (e.g., China’s AIIB and China’s </a:t>
            </a:r>
            <a:r>
              <a:rPr lang="en-US" sz="2000" b="0" i="0" u="none" strike="noStrike" baseline="0" dirty="0" err="1">
                <a:solidFill>
                  <a:schemeClr val="bg2"/>
                </a:solidFill>
                <a:latin typeface="+mn-lt"/>
              </a:rPr>
              <a:t>BoR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 initiative) have now formally started doing healthcare infrastructure during Covid-19.  The US has been slowed by traditional definition of infra (dams, power, road, </a:t>
            </a:r>
            <a:r>
              <a:rPr lang="en-US" sz="2000" b="0" i="0" u="none" strike="noStrike" baseline="0" dirty="0" err="1">
                <a:solidFill>
                  <a:schemeClr val="bg2"/>
                </a:solidFill>
                <a:latin typeface="+mn-lt"/>
              </a:rPr>
              <a:t>etc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)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MDBs Recognize Need for Quality Healthcare: 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MDB officials have begun to realize that healthcare is an important part of a country’s infrastructure even if their policies have not yet completely changed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Foreign Officials Receptive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: More and more countries are learning that investment in healthcare, like investment in education, pay dividends in the future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bg2"/>
                </a:solidFill>
                <a:latin typeface="+mn-lt"/>
              </a:rPr>
              <a:t>Country Decision-Making</a:t>
            </a:r>
            <a:r>
              <a:rPr lang="en-US" sz="2000" dirty="0">
                <a:solidFill>
                  <a:schemeClr val="bg2"/>
                </a:solidFill>
                <a:latin typeface="+mn-lt"/>
              </a:rPr>
              <a:t>:  Countries need to deal with tactical needs during C19, but want to ensure these investments are durable, break down traditional disease barriers.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2000" b="1" i="0" u="none" strike="noStrike" baseline="0" dirty="0">
                <a:solidFill>
                  <a:schemeClr val="bg2"/>
                </a:solidFill>
                <a:latin typeface="+mn-lt"/>
              </a:rPr>
              <a:t>Build Back Better World</a:t>
            </a:r>
            <a:r>
              <a:rPr lang="en-US" sz="2000" b="0" i="0" u="none" strike="noStrike" baseline="0" dirty="0">
                <a:solidFill>
                  <a:schemeClr val="bg2"/>
                </a:solidFill>
                <a:latin typeface="+mn-lt"/>
              </a:rPr>
              <a:t>.  Political momentum supports the shift- and now.</a:t>
            </a: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2000" b="0" i="0" u="none" strike="noStrike" baseline="0" dirty="0">
              <a:solidFill>
                <a:schemeClr val="bg2"/>
              </a:solidFill>
              <a:latin typeface="Garamond" panose="02020404030301010803" pitchFamily="18" charset="0"/>
            </a:endParaRPr>
          </a:p>
          <a:p>
            <a:pPr marL="285750" marR="0" indent="-285750" algn="l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2000" b="0" i="0" u="none" strike="noStrike" baseline="0" dirty="0">
              <a:solidFill>
                <a:schemeClr val="bg2"/>
              </a:solidFill>
              <a:latin typeface="Garamond" panose="02020404030301010803" pitchFamily="18" charset="0"/>
            </a:endParaRPr>
          </a:p>
          <a:p>
            <a:pPr marR="0" algn="l">
              <a:buClr>
                <a:schemeClr val="accent2"/>
              </a:buClr>
            </a:pPr>
            <a:endParaRPr lang="en-US" sz="2000" b="0" i="0" u="none" strike="noStrike" baseline="0" dirty="0">
              <a:solidFill>
                <a:schemeClr val="bg2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C99A77-32D2-49E1-90A8-2D720C6E3438}"/>
              </a:ext>
            </a:extLst>
          </p:cNvPr>
          <p:cNvSpPr txBox="1"/>
          <p:nvPr/>
        </p:nvSpPr>
        <p:spPr>
          <a:xfrm>
            <a:off x="757987" y="673773"/>
            <a:ext cx="9685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6590" algn="l"/>
            <a:r>
              <a:rPr lang="en-US" sz="2800" b="1" dirty="0">
                <a:solidFill>
                  <a:schemeClr val="bg2"/>
                </a:solidFill>
                <a:latin typeface="+mj-lt"/>
              </a:rPr>
              <a:t>Why Now? </a:t>
            </a:r>
            <a:endParaRPr lang="en-US" sz="2800" b="0" i="0" u="none" strike="noStrike" baseline="0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39754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9C048-E0E3-A797-B59F-696EDBC96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ea typeface="Arial"/>
                <a:cs typeface="Arial"/>
                <a:sym typeface="Arial"/>
              </a:rPr>
              <a:t>Contacts</a:t>
            </a:r>
            <a:endParaRPr lang="en-US" dirty="0"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58D43D-ABA4-D9E4-121B-A855A7366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9999" y="1535653"/>
            <a:ext cx="6603997" cy="3786693"/>
          </a:xfrm>
        </p:spPr>
        <p:txBody>
          <a:bodyPr>
            <a:normAutofit/>
          </a:bodyPr>
          <a:lstStyle/>
          <a:p>
            <a:pPr marL="0" lvl="0" indent="0">
              <a:spcBef>
                <a:spcPts val="400"/>
              </a:spcBef>
              <a:buSzPts val="2000"/>
              <a:buNone/>
            </a:pPr>
            <a:r>
              <a:rPr lang="en-US" sz="2000" dirty="0">
                <a:latin typeface="+mn-lt"/>
                <a:ea typeface="Arial"/>
                <a:cs typeface="Arial"/>
                <a:sym typeface="Arial"/>
              </a:rPr>
              <a:t>Trevor Gunn</a:t>
            </a:r>
            <a:endParaRPr lang="en-US" sz="2000" dirty="0">
              <a:latin typeface="+mn-lt"/>
            </a:endParaRPr>
          </a:p>
          <a:p>
            <a:pPr marL="0" lvl="0" indent="0">
              <a:spcBef>
                <a:spcPts val="400"/>
              </a:spcBef>
              <a:buSzPts val="2000"/>
              <a:buNone/>
            </a:pPr>
            <a:r>
              <a:rPr lang="en-US" sz="2000" dirty="0">
                <a:latin typeface="+mn-lt"/>
                <a:ea typeface="Arial"/>
                <a:cs typeface="Arial"/>
                <a:sym typeface="Arial"/>
              </a:rPr>
              <a:t>Founder, Chair, President | USAHA</a:t>
            </a:r>
            <a:endParaRPr lang="en-US" sz="2000" dirty="0">
              <a:latin typeface="+mn-lt"/>
            </a:endParaRPr>
          </a:p>
          <a:p>
            <a:pPr marL="0" lvl="0" indent="0">
              <a:spcBef>
                <a:spcPts val="400"/>
              </a:spcBef>
              <a:buSzPts val="2000"/>
              <a:buNone/>
            </a:pPr>
            <a:r>
              <a:rPr lang="en-US" sz="2000" u="sng" dirty="0" err="1">
                <a:solidFill>
                  <a:schemeClr val="hlink"/>
                </a:solidFill>
                <a:latin typeface="+mn-lt"/>
                <a:ea typeface="Arial"/>
                <a:cs typeface="Arial"/>
                <a:sym typeface="Arial"/>
                <a:hlinkClick r:id="rId2"/>
              </a:rPr>
              <a:t>Trevor@US-aha.org</a:t>
            </a:r>
            <a:r>
              <a:rPr lang="en-US" sz="2000" dirty="0">
                <a:latin typeface="+mn-lt"/>
                <a:ea typeface="Arial"/>
                <a:cs typeface="Arial"/>
                <a:sym typeface="Arial"/>
                <a:hlinkClick r:id="rId2"/>
              </a:rPr>
              <a:t> </a:t>
            </a:r>
            <a:endParaRPr lang="en-US" sz="2000" dirty="0">
              <a:latin typeface="+mn-lt"/>
            </a:endParaRPr>
          </a:p>
          <a:p>
            <a:pPr marL="0" lvl="0" indent="0">
              <a:spcBef>
                <a:spcPts val="400"/>
              </a:spcBef>
              <a:buSzPts val="2000"/>
              <a:buNone/>
            </a:pPr>
            <a:endParaRPr lang="en-US" sz="2000" dirty="0">
              <a:latin typeface="+mn-lt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400"/>
              </a:spcBef>
              <a:buSzPts val="2000"/>
              <a:buNone/>
            </a:pPr>
            <a:r>
              <a:rPr lang="en-US" sz="2000" dirty="0">
                <a:latin typeface="+mn-lt"/>
                <a:ea typeface="Arial"/>
                <a:cs typeface="Arial"/>
                <a:sym typeface="Arial"/>
              </a:rPr>
              <a:t>Avani </a:t>
            </a:r>
            <a:r>
              <a:rPr lang="en-US" sz="2000" dirty="0" err="1">
                <a:latin typeface="+mn-lt"/>
                <a:ea typeface="Arial"/>
                <a:cs typeface="Arial"/>
                <a:sym typeface="Arial"/>
              </a:rPr>
              <a:t>Gangavelli</a:t>
            </a:r>
            <a:endParaRPr lang="en-US" sz="2000" dirty="0">
              <a:latin typeface="+mn-lt"/>
            </a:endParaRPr>
          </a:p>
          <a:p>
            <a:pPr marL="0" lvl="0" indent="0">
              <a:spcBef>
                <a:spcPts val="400"/>
              </a:spcBef>
              <a:buSzPts val="2000"/>
              <a:buNone/>
            </a:pPr>
            <a:r>
              <a:rPr lang="en-US" sz="2000" dirty="0">
                <a:latin typeface="+mn-lt"/>
                <a:ea typeface="Arial"/>
                <a:cs typeface="Arial"/>
                <a:sym typeface="Arial"/>
              </a:rPr>
              <a:t>Executive Director | USAHA</a:t>
            </a:r>
            <a:endParaRPr lang="en-US" sz="2000" dirty="0">
              <a:latin typeface="+mn-lt"/>
            </a:endParaRPr>
          </a:p>
          <a:p>
            <a:pPr marL="0" lvl="0" indent="0">
              <a:spcBef>
                <a:spcPts val="400"/>
              </a:spcBef>
              <a:buSzPts val="2000"/>
              <a:buNone/>
            </a:pPr>
            <a:r>
              <a:rPr lang="en-US" sz="2000" u="sng" dirty="0" err="1">
                <a:solidFill>
                  <a:schemeClr val="hlink"/>
                </a:solidFill>
                <a:latin typeface="+mn-lt"/>
                <a:ea typeface="Arial"/>
                <a:cs typeface="Arial"/>
                <a:sym typeface="Arial"/>
                <a:hlinkClick r:id="rId3"/>
              </a:rPr>
              <a:t>Avani.Gangavelli@US-aha.org</a:t>
            </a:r>
            <a:endParaRPr lang="en-US" sz="2000" dirty="0">
              <a:latin typeface="+mn-lt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400"/>
              </a:spcBef>
              <a:buSzPts val="2000"/>
              <a:buNone/>
            </a:pPr>
            <a:endParaRPr lang="en-US" sz="2000" dirty="0">
              <a:latin typeface="+mn-lt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400"/>
              </a:spcBef>
              <a:buSzPts val="2000"/>
              <a:buNone/>
            </a:pPr>
            <a:r>
              <a:rPr lang="en-US" sz="2000" u="sng" dirty="0" err="1">
                <a:solidFill>
                  <a:schemeClr val="hlink"/>
                </a:solidFill>
                <a:latin typeface="+mn-lt"/>
                <a:ea typeface="Arial"/>
                <a:cs typeface="Arial"/>
                <a:sym typeface="Arial"/>
                <a:hlinkClick r:id="rId4"/>
              </a:rPr>
              <a:t>www.US-aha.org</a:t>
            </a:r>
            <a:endParaRPr lang="en-US" sz="2000" dirty="0">
              <a:latin typeface="+mn-lt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400"/>
              </a:spcBef>
              <a:buSzPts val="2000"/>
              <a:buNone/>
            </a:pPr>
            <a:r>
              <a:rPr lang="en-US" sz="2000" u="sng" dirty="0">
                <a:solidFill>
                  <a:schemeClr val="hlink"/>
                </a:solidFill>
                <a:latin typeface="+mn-lt"/>
                <a:ea typeface="Arial"/>
                <a:cs typeface="Arial"/>
                <a:sym typeface="Arial"/>
                <a:hlinkClick r:id="rId5"/>
              </a:rPr>
              <a:t>LinkedIn</a:t>
            </a:r>
            <a:endParaRPr lang="en-US" sz="2000" dirty="0">
              <a:latin typeface="+mn-lt"/>
              <a:ea typeface="Arial"/>
              <a:cs typeface="Arial"/>
              <a:sym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27667"/>
      </p:ext>
    </p:extLst>
  </p:cSld>
  <p:clrMapOvr>
    <a:masterClrMapping/>
  </p:clrMapOvr>
</p:sld>
</file>

<file path=ppt/theme/theme1.xml><?xml version="1.0" encoding="utf-8"?>
<a:theme xmlns:a="http://schemas.openxmlformats.org/drawingml/2006/main" name="USAHA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AHAtheme" id="{E2822511-D862-D244-9DF0-7253DAD09F2C}" vid="{68DE05EB-961C-994D-A104-3EF44B03AC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USAHAtheme</Template>
  <TotalTime>35</TotalTime>
  <Words>681</Words>
  <Application>Microsoft Macintosh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Avenir Next World Demi</vt:lpstr>
      <vt:lpstr>Calibri</vt:lpstr>
      <vt:lpstr>Garamond</vt:lpstr>
      <vt:lpstr>Libre Franklin</vt:lpstr>
      <vt:lpstr>Wingdings</vt:lpstr>
      <vt:lpstr>USAHAtheme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Fallows Jr, John</dc:creator>
  <cp:lastModifiedBy>Lauren Eskra</cp:lastModifiedBy>
  <cp:revision>25</cp:revision>
  <dcterms:created xsi:type="dcterms:W3CDTF">2021-07-26T14:49:12Z</dcterms:created>
  <dcterms:modified xsi:type="dcterms:W3CDTF">2026-09-15T16:23:05Z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1804755252</vt:i4>
  </property>
  <property fmtid="{D5CDD505-2E9C-101B-9397-08002B2CF9AE}" pid="3" name="_NewReviewCycle">
    <vt:lpwstr/>
  </property>
  <property fmtid="{D5CDD505-2E9C-101B-9397-08002B2CF9AE}" pid="4" name="_EmailSubject">
    <vt:lpwstr>[EXTERNAL] HC as Infrastructure Slide Deck</vt:lpwstr>
  </property>
  <property fmtid="{D5CDD505-2E9C-101B-9397-08002B2CF9AE}" pid="5" name="_AuthorEmail">
    <vt:lpwstr>trevor.gunn@medtronic.com</vt:lpwstr>
  </property>
  <property fmtid="{D5CDD505-2E9C-101B-9397-08002B2CF9AE}" pid="6" name="_AuthorEmailDisplayName">
    <vt:lpwstr>Gunn, Trevor, Dr.</vt:lpwstr>
  </property>
</Properties>
</file>