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  <p:sldMasterId id="2147483660" r:id="rId2"/>
  </p:sldMasterIdLst>
  <p:notesMasterIdLst>
    <p:notesMasterId r:id="rId6"/>
  </p:notesMasterIdLst>
  <p:sldIdLst>
    <p:sldId id="256" r:id="rId3"/>
    <p:sldId id="257" r:id="rId4"/>
    <p:sldId id="2147479154" r:id="rId5"/>
  </p:sldIdLst>
  <p:sldSz cx="12192000" cy="6858000"/>
  <p:notesSz cx="7023100" cy="9309100"/>
  <p:embeddedFontLst>
    <p:embeddedFont>
      <p:font typeface="Garamond" panose="02020404030301010803" pitchFamily="18" charset="0"/>
      <p:regular r:id="rId7"/>
      <p:bold r:id="rId8"/>
      <p:italic r:id="rId9"/>
      <p:boldItalic r:id="rId10"/>
    </p:embeddedFont>
    <p:embeddedFont>
      <p:font typeface="Libre Franklin" pitchFamily="2" charset="0"/>
      <p:regular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521415D9-36F7-43E2-AB2F-B90AF26B5E84}">
      <p14:sectionLst xmlns:p14="http://schemas.microsoft.com/office/powerpoint/2010/main">
        <p14:section name="Overview" id="{95C9D0ED-CD34-4265-98A2-98703CE37CEF}">
          <p14:sldIdLst>
            <p14:sldId id="256"/>
            <p14:sldId id="257"/>
          </p14:sldIdLst>
        </p14:section>
        <p14:section name="Strategy" id="{16275578-653E-4271-A732-13B816702C63}">
          <p14:sldIdLst>
            <p14:sldId id="214747915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7" roundtripDataSignature="AMtx7mgZGSMc1UxNS38cEbOFuAPsT7w5X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1331" autoAdjust="0"/>
    <p:restoredTop sz="92450" autoAdjust="0"/>
  </p:normalViewPr>
  <p:slideViewPr>
    <p:cSldViewPr snapToGrid="0">
      <p:cViewPr varScale="1">
        <p:scale>
          <a:sx n="66" d="100"/>
          <a:sy n="66" d="100"/>
        </p:scale>
        <p:origin x="32" y="2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39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font" Target="fonts/font1.fntdata"/><Relationship Id="rId38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font" Target="fonts/font5.fntdata"/><Relationship Id="rId37" Type="http://customschemas.google.com/relationships/presentationmetadata" Target="metadata"/><Relationship Id="rId40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8132" y="0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42029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>
            <a:lvl1pPr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 panose="020B0604020202020204" pitchFamily="34" charset="0"/>
        <a:ea typeface="Arial" panose="020B0604020202020204" pitchFamily="34" charset="0"/>
        <a:cs typeface="Arial" panose="020B0604020202020204" pitchFamily="34" charset="0"/>
        <a:sym typeface="Arial"/>
      </a:defRPr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698500"/>
            <a:ext cx="6203950" cy="34909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2:notes"/>
          <p:cNvSpPr txBox="1">
            <a:spLocks noGrp="1"/>
          </p:cNvSpPr>
          <p:nvPr>
            <p:ph type="body" idx="1"/>
          </p:nvPr>
        </p:nvSpPr>
        <p:spPr>
          <a:xfrm>
            <a:off x="702310" y="4421823"/>
            <a:ext cx="5618480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1" name="Google Shape;171;p2:notes"/>
          <p:cNvSpPr txBox="1">
            <a:spLocks noGrp="1"/>
          </p:cNvSpPr>
          <p:nvPr>
            <p:ph type="sldNum" idx="12"/>
          </p:nvPr>
        </p:nvSpPr>
        <p:spPr>
          <a:xfrm>
            <a:off x="3978132" y="8842029"/>
            <a:ext cx="3043343" cy="4654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46650" rIns="93300" bIns="4665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f54178c3e8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54013" y="673100"/>
            <a:ext cx="5988050" cy="33686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4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3" name="Google Shape;123;g3f54178c3e8_0_129:notes"/>
          <p:cNvSpPr txBox="1">
            <a:spLocks noGrp="1"/>
          </p:cNvSpPr>
          <p:nvPr>
            <p:ph type="body" idx="1"/>
          </p:nvPr>
        </p:nvSpPr>
        <p:spPr>
          <a:xfrm>
            <a:off x="669678" y="4266368"/>
            <a:ext cx="5357400" cy="4041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89450" tIns="89450" rIns="89450" bIns="894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18" name="Google Shape;18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1" name="Google Shape;21;p19"/>
          <p:cNvSpPr/>
          <p:nvPr/>
        </p:nvSpPr>
        <p:spPr>
          <a:xfrm>
            <a:off x="16565" y="0"/>
            <a:ext cx="5133112" cy="6858000"/>
          </a:xfrm>
          <a:prstGeom prst="rect">
            <a:avLst/>
          </a:prstGeom>
          <a:solidFill>
            <a:srgbClr val="04446D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22" name="Google Shape;22;p19" descr="A close up of a logo&#10;&#10;Description generated with very high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5149677" y="0"/>
            <a:ext cx="7042323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19"/>
          <p:cNvPicPr preferRelativeResize="0"/>
          <p:nvPr/>
        </p:nvPicPr>
        <p:blipFill rotWithShape="1">
          <a:blip r:embed="rId3">
            <a:alphaModFix/>
          </a:blip>
          <a:srcRect r="41117" b="5591"/>
          <a:stretch/>
        </p:blipFill>
        <p:spPr>
          <a:xfrm>
            <a:off x="5423453" y="771441"/>
            <a:ext cx="6686723" cy="454102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" name="Google Shape;24;p19"/>
          <p:cNvCxnSpPr/>
          <p:nvPr/>
        </p:nvCxnSpPr>
        <p:spPr>
          <a:xfrm>
            <a:off x="711200" y="3810000"/>
            <a:ext cx="3759200" cy="0"/>
          </a:xfrm>
          <a:prstGeom prst="straightConnector1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3" name="Google Shape;33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 b="0" i="0">
                <a:solidFill>
                  <a:srgbClr val="8888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9" name="Google Shape;39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6" name="Google Shape;46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5" name="Google Shape;55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4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5" name="Google Shape;65;p4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6" name="Google Shape;6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4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72" name="Google Shape;72;p4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3" name="Google Shape;73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4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9" name="Google Shape;79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4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4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5" name="Google Shape;85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type="obj">
  <p:cSld name="OBJEC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1"/>
          <p:cNvSpPr/>
          <p:nvPr/>
        </p:nvSpPr>
        <p:spPr>
          <a:xfrm>
            <a:off x="304800" y="136526"/>
            <a:ext cx="11582400" cy="65849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Libre Franklin"/>
              <a:cs typeface="Arial" panose="020B0604020202020204" pitchFamily="34" charset="0"/>
              <a:sym typeface="Libre Franklin"/>
            </a:endParaRPr>
          </a:p>
        </p:txBody>
      </p:sp>
      <p:sp>
        <p:nvSpPr>
          <p:cNvPr id="96" name="Google Shape;96;p21"/>
          <p:cNvSpPr txBox="1">
            <a:spLocks noGrp="1"/>
          </p:cNvSpPr>
          <p:nvPr>
            <p:ph type="title"/>
          </p:nvPr>
        </p:nvSpPr>
        <p:spPr>
          <a:xfrm>
            <a:off x="508004" y="762000"/>
            <a:ext cx="3657589" cy="536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100"/>
              <a:buFont typeface="Garamond"/>
              <a:buNone/>
              <a:defRPr sz="4100" b="0" i="0">
                <a:solidFill>
                  <a:srgbClr val="04446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97" name="Google Shape;97;p21"/>
          <p:cNvSpPr txBox="1">
            <a:spLocks noGrp="1"/>
          </p:cNvSpPr>
          <p:nvPr>
            <p:ph type="body" idx="1"/>
          </p:nvPr>
        </p:nvSpPr>
        <p:spPr>
          <a:xfrm>
            <a:off x="4978404" y="762000"/>
            <a:ext cx="6603997" cy="5364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Garamond"/>
                <a:ea typeface="Garamond"/>
                <a:cs typeface="Garamond"/>
                <a:sym typeface="Garamond"/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Garamond"/>
                <a:ea typeface="Garamond"/>
                <a:cs typeface="Garamond"/>
                <a:sym typeface="Garamond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Garamond"/>
                <a:ea typeface="Garamond"/>
                <a:cs typeface="Garamond"/>
                <a:sym typeface="Garamond"/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Garamond"/>
                <a:ea typeface="Garamond"/>
                <a:cs typeface="Garamond"/>
                <a:sym typeface="Garamond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98" name="Google Shape;98;p2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98680" y="5958684"/>
            <a:ext cx="1488520" cy="79533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9" name="Google Shape;99;p21"/>
          <p:cNvCxnSpPr/>
          <p:nvPr/>
        </p:nvCxnSpPr>
        <p:spPr>
          <a:xfrm>
            <a:off x="4572000" y="2247900"/>
            <a:ext cx="0" cy="2362200"/>
          </a:xfrm>
          <a:prstGeom prst="straightConnector1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00" name="Google Shape;100;p21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hree big ideas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2"/>
          <p:cNvSpPr txBox="1">
            <a:spLocks noGrp="1"/>
          </p:cNvSpPr>
          <p:nvPr>
            <p:ph type="body" idx="1"/>
          </p:nvPr>
        </p:nvSpPr>
        <p:spPr>
          <a:xfrm>
            <a:off x="644233" y="3223333"/>
            <a:ext cx="3274000" cy="31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marL="1371600" lvl="2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marL="2743200" lvl="5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marL="3200400" lvl="6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marL="4114800" lvl="8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>
            <a:endParaRPr dirty="0"/>
          </a:p>
        </p:txBody>
      </p:sp>
      <p:sp>
        <p:nvSpPr>
          <p:cNvPr id="103" name="Google Shape;103;p22"/>
          <p:cNvSpPr txBox="1">
            <a:spLocks noGrp="1"/>
          </p:cNvSpPr>
          <p:nvPr>
            <p:ph type="body" idx="2"/>
          </p:nvPr>
        </p:nvSpPr>
        <p:spPr>
          <a:xfrm>
            <a:off x="4463633" y="3223333"/>
            <a:ext cx="3274000" cy="31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marL="1371600" lvl="2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marL="2743200" lvl="5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marL="3200400" lvl="6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marL="4114800" lvl="8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>
            <a:endParaRPr dirty="0"/>
          </a:p>
        </p:txBody>
      </p:sp>
      <p:sp>
        <p:nvSpPr>
          <p:cNvPr id="104" name="Google Shape;104;p22"/>
          <p:cNvSpPr txBox="1">
            <a:spLocks noGrp="1"/>
          </p:cNvSpPr>
          <p:nvPr>
            <p:ph type="title"/>
          </p:nvPr>
        </p:nvSpPr>
        <p:spPr>
          <a:xfrm>
            <a:off x="644233" y="600033"/>
            <a:ext cx="10912800" cy="101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3000"/>
              <a:buFont typeface="Garamond"/>
              <a:buChar char="●"/>
              <a:defRPr sz="4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Char char="●"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Char char="○"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Char char="■"/>
              <a:defRPr sz="4000"/>
            </a:lvl9pPr>
          </a:lstStyle>
          <a:p>
            <a:endParaRPr dirty="0"/>
          </a:p>
        </p:txBody>
      </p:sp>
      <p:sp>
        <p:nvSpPr>
          <p:cNvPr id="105" name="Google Shape;105;p22"/>
          <p:cNvSpPr txBox="1">
            <a:spLocks noGrp="1"/>
          </p:cNvSpPr>
          <p:nvPr>
            <p:ph type="subTitle" idx="3"/>
          </p:nvPr>
        </p:nvSpPr>
        <p:spPr>
          <a:xfrm>
            <a:off x="644233" y="1781533"/>
            <a:ext cx="3274000" cy="10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9pPr>
          </a:lstStyle>
          <a:p>
            <a:endParaRPr dirty="0"/>
          </a:p>
        </p:txBody>
      </p:sp>
      <p:sp>
        <p:nvSpPr>
          <p:cNvPr id="106" name="Google Shape;106;p22"/>
          <p:cNvSpPr txBox="1">
            <a:spLocks noGrp="1"/>
          </p:cNvSpPr>
          <p:nvPr>
            <p:ph type="subTitle" idx="4"/>
          </p:nvPr>
        </p:nvSpPr>
        <p:spPr>
          <a:xfrm>
            <a:off x="4463633" y="1781533"/>
            <a:ext cx="3274000" cy="10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9pPr>
          </a:lstStyle>
          <a:p>
            <a:endParaRPr dirty="0"/>
          </a:p>
        </p:txBody>
      </p:sp>
      <p:sp>
        <p:nvSpPr>
          <p:cNvPr id="107" name="Google Shape;107;p22"/>
          <p:cNvSpPr txBox="1">
            <a:spLocks noGrp="1"/>
          </p:cNvSpPr>
          <p:nvPr>
            <p:ph type="subTitle" idx="5"/>
          </p:nvPr>
        </p:nvSpPr>
        <p:spPr>
          <a:xfrm>
            <a:off x="8283033" y="1781533"/>
            <a:ext cx="3274000" cy="103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91425" bIns="91425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2pPr>
            <a:lvl3pPr lvl="2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3pPr>
            <a:lvl4pPr lvl="3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4pPr>
            <a:lvl5pPr lvl="4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5pPr>
            <a:lvl6pPr lvl="5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6pPr>
            <a:lvl7pPr lvl="6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7pPr>
            <a:lvl8pPr lvl="7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8pPr>
            <a:lvl9pPr lvl="8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/>
            </a:lvl9pPr>
          </a:lstStyle>
          <a:p>
            <a:endParaRPr dirty="0"/>
          </a:p>
        </p:txBody>
      </p:sp>
      <p:sp>
        <p:nvSpPr>
          <p:cNvPr id="108" name="Google Shape;108;p22"/>
          <p:cNvSpPr txBox="1">
            <a:spLocks noGrp="1"/>
          </p:cNvSpPr>
          <p:nvPr>
            <p:ph type="body" idx="6"/>
          </p:nvPr>
        </p:nvSpPr>
        <p:spPr>
          <a:xfrm>
            <a:off x="8283033" y="3223333"/>
            <a:ext cx="3274000" cy="316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2pPr>
            <a:lvl3pPr marL="1371600" lvl="2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3pPr>
            <a:lvl4pPr marL="1828800" lvl="3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4pPr>
            <a:lvl5pPr marL="2286000" lvl="4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5pPr>
            <a:lvl6pPr marL="2743200" lvl="5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6pPr>
            <a:lvl7pPr marL="3200400" lvl="6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●"/>
              <a:defRPr/>
            </a:lvl7pPr>
            <a:lvl8pPr marL="3657600" lvl="7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  <a:defRPr/>
            </a:lvl8pPr>
            <a:lvl9pPr marL="4114800" lvl="8" indent="-30480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■"/>
              <a:defRPr/>
            </a:lvl9pPr>
          </a:lstStyle>
          <a:p>
            <a:endParaRPr dirty="0"/>
          </a:p>
        </p:txBody>
      </p:sp>
      <p:sp>
        <p:nvSpPr>
          <p:cNvPr id="109" name="Google Shape;109;p22"/>
          <p:cNvSpPr txBox="1">
            <a:spLocks noGrp="1"/>
          </p:cNvSpPr>
          <p:nvPr>
            <p:ph type="sldNum" idx="12"/>
          </p:nvPr>
        </p:nvSpPr>
        <p:spPr>
          <a:xfrm>
            <a:off x="11409045" y="63331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0" marR="0" lvl="0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Libre Franklin"/>
              </a:defRPr>
            </a:lvl1pPr>
            <a:lvl2pPr marL="0" marR="0" lvl="1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L="0" marR="0" lvl="2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L="0" marR="0" lvl="3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L="0" marR="0" lvl="4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L="0" marR="0" lvl="5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0" marR="0" lvl="6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0" marR="0" lvl="7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0" marR="0" lvl="8" indent="0" algn="r" rtl="0">
              <a:buClr>
                <a:schemeClr val="dk1"/>
              </a:buClr>
              <a:buSzPts val="1800"/>
              <a:buFont typeface="Libre Franklin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3"/>
          <p:cNvSpPr/>
          <p:nvPr/>
        </p:nvSpPr>
        <p:spPr>
          <a:xfrm>
            <a:off x="304800" y="136526"/>
            <a:ext cx="11582400" cy="65849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Libre Franklin"/>
              <a:cs typeface="Arial" panose="020B0604020202020204" pitchFamily="34" charset="0"/>
              <a:sym typeface="Libre Franklin"/>
            </a:endParaRPr>
          </a:p>
        </p:txBody>
      </p:sp>
      <p:sp>
        <p:nvSpPr>
          <p:cNvPr id="112" name="Google Shape;112;p23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400"/>
              <a:buFont typeface="Garamond"/>
              <a:buNone/>
              <a:defRPr b="0" i="0">
                <a:solidFill>
                  <a:srgbClr val="04446C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3" name="Google Shape;113;p23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b="0" i="0"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>
                <a:latin typeface="Garamond"/>
                <a:ea typeface="Garamond"/>
                <a:cs typeface="Garamond"/>
                <a:sym typeface="Garamond"/>
              </a:defRPr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>
                <a:latin typeface="Garamond"/>
                <a:ea typeface="Garamond"/>
                <a:cs typeface="Garamond"/>
                <a:sym typeface="Garamond"/>
              </a:defRPr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>
                <a:latin typeface="Garamond"/>
                <a:ea typeface="Garamond"/>
                <a:cs typeface="Garamond"/>
                <a:sym typeface="Garamond"/>
              </a:defRPr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>
                <a:latin typeface="Garamond"/>
                <a:ea typeface="Garamond"/>
                <a:cs typeface="Garamond"/>
                <a:sym typeface="Garamond"/>
              </a:defRPr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pic>
        <p:nvPicPr>
          <p:cNvPr id="114" name="Google Shape;114;p2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0398680" y="5958684"/>
            <a:ext cx="1488520" cy="795337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23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4"/>
          <p:cNvSpPr txBox="1"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18" name="Google Shape;118;p24"/>
          <p:cNvSpPr txBox="1"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 b="0" i="0">
                <a:solidFill>
                  <a:srgbClr val="8888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19" name="Google Shape;119;p24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5"/>
          <p:cNvSpPr txBox="1"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000"/>
              <a:buFont typeface="Garamond"/>
              <a:buNone/>
              <a:defRPr sz="4000" b="0" i="0" cap="none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2" name="Google Shape;122;p25"/>
          <p:cNvSpPr txBox="1"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 b="0" i="0">
                <a:solidFill>
                  <a:srgbClr val="888888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123" name="Google Shape;123;p25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 dirty="0"/>
          </a:p>
        </p:txBody>
      </p:sp>
      <p:sp>
        <p:nvSpPr>
          <p:cNvPr id="127" name="Google Shape;127;p26"/>
          <p:cNvSpPr txBox="1">
            <a:spLocks noGrp="1"/>
          </p:cNvSpPr>
          <p:nvPr>
            <p:ph type="body" idx="2"/>
          </p:nvPr>
        </p:nvSpPr>
        <p:spPr>
          <a:xfrm>
            <a:off x="6197600" y="1600203"/>
            <a:ext cx="5384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 dirty="0"/>
          </a:p>
        </p:txBody>
      </p:sp>
      <p:sp>
        <p:nvSpPr>
          <p:cNvPr id="128" name="Google Shape;128;p26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7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400"/>
              <a:buFont typeface="Garamond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31" name="Google Shape;131;p27"/>
          <p:cNvSpPr txBox="1"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32" name="Google Shape;132;p27"/>
          <p:cNvSpPr txBox="1">
            <a:spLocks noGrp="1"/>
          </p:cNvSpPr>
          <p:nvPr>
            <p:ph type="body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 dirty="0"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3"/>
          </p:nvPr>
        </p:nvSpPr>
        <p:spPr>
          <a:xfrm>
            <a:off x="6193369" y="1535113"/>
            <a:ext cx="5389033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134" name="Google Shape;134;p27"/>
          <p:cNvSpPr txBox="1">
            <a:spLocks noGrp="1"/>
          </p:cNvSpPr>
          <p:nvPr>
            <p:ph type="body" idx="4"/>
          </p:nvPr>
        </p:nvSpPr>
        <p:spPr>
          <a:xfrm>
            <a:off x="6193369" y="2174875"/>
            <a:ext cx="5389033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 dirty="0"/>
          </a:p>
        </p:txBody>
      </p:sp>
      <p:sp>
        <p:nvSpPr>
          <p:cNvPr id="135" name="Google Shape;135;p27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9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0"/>
          <p:cNvSpPr txBox="1"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2000"/>
              <a:buFont typeface="Garamond"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3" name="Google Shape;143;p30"/>
          <p:cNvSpPr txBox="1">
            <a:spLocks noGrp="1"/>
          </p:cNvSpPr>
          <p:nvPr>
            <p:ph type="body" idx="1"/>
          </p:nvPr>
        </p:nvSpPr>
        <p:spPr>
          <a:xfrm>
            <a:off x="4766733" y="273053"/>
            <a:ext cx="6815667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406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144" name="Google Shape;144;p30"/>
          <p:cNvSpPr txBox="1">
            <a:spLocks noGrp="1"/>
          </p:cNvSpPr>
          <p:nvPr>
            <p:ph type="body" idx="2"/>
          </p:nvPr>
        </p:nvSpPr>
        <p:spPr>
          <a:xfrm>
            <a:off x="609602" y="1435103"/>
            <a:ext cx="4011084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145" name="Google Shape;145;p30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1"/>
          <p:cNvSpPr txBox="1"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2000"/>
              <a:buFont typeface="Garamond"/>
              <a:buNone/>
              <a:defRPr sz="20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48" name="Google Shape;148;p31"/>
          <p:cNvSpPr>
            <a:spLocks noGrp="1"/>
          </p:cNvSpPr>
          <p:nvPr>
            <p:ph type="pic" idx="2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49" name="Google Shape;149;p31"/>
          <p:cNvSpPr txBox="1">
            <a:spLocks noGrp="1"/>
          </p:cNvSpPr>
          <p:nvPr>
            <p:ph type="body" idx="1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2286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 dirty="0"/>
          </a:p>
        </p:txBody>
      </p:sp>
      <p:sp>
        <p:nvSpPr>
          <p:cNvPr id="150" name="Google Shape;150;p31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32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3" name="Google Shape;153;p32"/>
          <p:cNvSpPr txBox="1">
            <a:spLocks noGrp="1"/>
          </p:cNvSpPr>
          <p:nvPr>
            <p:ph type="body" idx="1"/>
          </p:nvPr>
        </p:nvSpPr>
        <p:spPr>
          <a:xfrm rot="5400000">
            <a:off x="3833019" y="-1623215"/>
            <a:ext cx="4525963" cy="1097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4" name="Google Shape;154;p32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3"/>
          <p:cNvSpPr txBox="1">
            <a:spLocks noGrp="1"/>
          </p:cNvSpPr>
          <p:nvPr>
            <p:ph type="title"/>
          </p:nvPr>
        </p:nvSpPr>
        <p:spPr>
          <a:xfrm rot="5400000">
            <a:off x="7285038" y="1828804"/>
            <a:ext cx="5851525" cy="27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1800"/>
              <a:buNone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57" name="Google Shape;157;p33"/>
          <p:cNvSpPr txBox="1">
            <a:spLocks noGrp="1"/>
          </p:cNvSpPr>
          <p:nvPr>
            <p:ph type="body" idx="1"/>
          </p:nvPr>
        </p:nvSpPr>
        <p:spPr>
          <a:xfrm rot="5400000">
            <a:off x="1697038" y="-812796"/>
            <a:ext cx="5851525" cy="80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914400" lvl="1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58" name="Google Shape;158;p33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1" name="Google Shape;11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2" name="Google Shape;12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3" name="Google Shape;13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14" name="Google Shape;14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0"/>
          <p:cNvSpPr/>
          <p:nvPr/>
        </p:nvSpPr>
        <p:spPr>
          <a:xfrm>
            <a:off x="304800" y="136526"/>
            <a:ext cx="11582400" cy="65849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Libre Franklin"/>
              <a:cs typeface="Arial" panose="020B0604020202020204" pitchFamily="34" charset="0"/>
              <a:sym typeface="Libre Franklin"/>
            </a:endParaRPr>
          </a:p>
        </p:txBody>
      </p:sp>
      <p:sp>
        <p:nvSpPr>
          <p:cNvPr id="90" name="Google Shape;90;p20"/>
          <p:cNvSpPr txBox="1"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400"/>
              <a:buFont typeface="Garamond"/>
              <a:buNone/>
              <a:defRPr sz="4400" b="0" i="0" u="none" strike="noStrike" cap="none">
                <a:solidFill>
                  <a:srgbClr val="04446C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1" name="Google Shape;91;p20"/>
          <p:cNvSpPr txBox="1"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 dirty="0"/>
          </a:p>
        </p:txBody>
      </p:sp>
      <p:sp>
        <p:nvSpPr>
          <p:cNvPr id="92" name="Google Shape;92;p20"/>
          <p:cNvSpPr txBox="1">
            <a:spLocks noGrp="1"/>
          </p:cNvSpPr>
          <p:nvPr>
            <p:ph type="ftr" idx="11"/>
          </p:nvPr>
        </p:nvSpPr>
        <p:spPr>
          <a:xfrm>
            <a:off x="609600" y="6305415"/>
            <a:ext cx="978908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Libre Franklin"/>
                <a:ea typeface="Libre Franklin"/>
                <a:cs typeface="Libre Franklin"/>
                <a:sym typeface="Libre Franklin"/>
              </a:defRPr>
            </a:lvl9pPr>
          </a:lstStyle>
          <a:p>
            <a:endParaRPr lang="en-US" dirty="0"/>
          </a:p>
        </p:txBody>
      </p:sp>
      <p:pic>
        <p:nvPicPr>
          <p:cNvPr id="93" name="Google Shape;93;p20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10398680" y="5958684"/>
            <a:ext cx="1488520" cy="795337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 panose="020B0604020202020204" pitchFamily="34" charset="0"/>
          <a:ea typeface="Arial" panose="020B0604020202020204" pitchFamily="34" charset="0"/>
          <a:cs typeface="Arial" panose="020B0604020202020204" pitchFamily="34" charset="0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ctrTitle"/>
          </p:nvPr>
        </p:nvSpPr>
        <p:spPr>
          <a:xfrm>
            <a:off x="228600" y="1393816"/>
            <a:ext cx="4800600" cy="28669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00000"/>
              <a:buFont typeface="Arial"/>
              <a:buNone/>
            </a:pPr>
            <a:r>
              <a:rPr lang="en-US" sz="6700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USAHA </a:t>
            </a:r>
            <a:r>
              <a:rPr lang="en-US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5000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USA Healthcare Alliance</a:t>
            </a:r>
            <a:br>
              <a:rPr lang="en-US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5" name="Google Shape;165;p1"/>
          <p:cNvSpPr txBox="1">
            <a:spLocks noGrp="1"/>
          </p:cNvSpPr>
          <p:nvPr>
            <p:ph type="subTitle" idx="1"/>
          </p:nvPr>
        </p:nvSpPr>
        <p:spPr>
          <a:xfrm>
            <a:off x="991469" y="4191000"/>
            <a:ext cx="3294537" cy="17552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2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None/>
            </a:pPr>
            <a:r>
              <a:rPr lang="en-US" b="1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Dr.</a:t>
            </a:r>
            <a:r>
              <a:rPr lang="en-US" b="1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Trevor Gunn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ct val="100000"/>
              <a:buNone/>
            </a:pPr>
            <a:r>
              <a:rPr lang="en-US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Founder, Chair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b="1" dirty="0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ct val="100000"/>
              <a:buNone/>
            </a:pPr>
            <a:r>
              <a:rPr lang="en-US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Avani Gangavelli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FFFF"/>
              </a:buClr>
              <a:buSzPct val="100000"/>
              <a:buNone/>
            </a:pPr>
            <a:r>
              <a:rPr lang="en-US" b="1" dirty="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Executive Director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 dirty="0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"/>
          <p:cNvSpPr/>
          <p:nvPr/>
        </p:nvSpPr>
        <p:spPr>
          <a:xfrm>
            <a:off x="5715000" y="533400"/>
            <a:ext cx="5943600" cy="5412874"/>
          </a:xfrm>
          <a:prstGeom prst="rect">
            <a:avLst/>
          </a:prstGeom>
          <a:solidFill>
            <a:srgbClr val="EBEBEB"/>
          </a:solidFill>
          <a:ln w="12700" cap="flat" cmpd="sng">
            <a:solidFill>
              <a:schemeClr val="lt2"/>
            </a:solidFill>
            <a:prstDash val="solid"/>
            <a:miter lim="8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u="none" strike="noStrike" cap="none" dirty="0">
              <a:solidFill>
                <a:schemeClr val="lt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pic>
        <p:nvPicPr>
          <p:cNvPr id="167" name="Google Shape;167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400800" y="1249117"/>
            <a:ext cx="4890149" cy="43597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2"/>
          <p:cNvSpPr txBox="1">
            <a:spLocks noGrp="1"/>
          </p:cNvSpPr>
          <p:nvPr>
            <p:ph type="title"/>
          </p:nvPr>
        </p:nvSpPr>
        <p:spPr>
          <a:xfrm>
            <a:off x="508004" y="762000"/>
            <a:ext cx="3657589" cy="5364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4446C"/>
              </a:buClr>
              <a:buSzPts val="4100"/>
              <a:buFont typeface="Arial"/>
              <a:buNone/>
            </a:pPr>
            <a:r>
              <a:rPr lang="en-US" dirty="0">
                <a:latin typeface="Arial"/>
                <a:ea typeface="Arial"/>
                <a:cs typeface="Arial"/>
                <a:sym typeface="Arial"/>
              </a:rPr>
              <a:t>USAHA Mission</a:t>
            </a:r>
            <a:endParaRPr dirty="0"/>
          </a:p>
        </p:txBody>
      </p:sp>
      <p:sp>
        <p:nvSpPr>
          <p:cNvPr id="174" name="Google Shape;174;p2"/>
          <p:cNvSpPr txBox="1">
            <a:spLocks noGrp="1"/>
          </p:cNvSpPr>
          <p:nvPr>
            <p:ph type="body" idx="1"/>
          </p:nvPr>
        </p:nvSpPr>
        <p:spPr>
          <a:xfrm>
            <a:off x="4953000" y="914400"/>
            <a:ext cx="6603997" cy="53641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0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</a:pPr>
            <a:endParaRPr sz="20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lvl="0" indent="0" algn="ctr">
              <a:spcBef>
                <a:spcPts val="400"/>
              </a:spcBef>
              <a:buSzPts val="2000"/>
              <a:buNone/>
            </a:pPr>
            <a:r>
              <a:rPr lang="en-US" sz="2000" dirty="0">
                <a:solidFill>
                  <a:schemeClr val="tx1"/>
                </a:solidFill>
                <a:latin typeface="+mj-lt"/>
              </a:rPr>
              <a:t>We identify, shape, and help execute global health infrastructure opportunities for U.S. companies through strategic public policy engagement and public private partnerships</a:t>
            </a:r>
            <a:endParaRPr lang="en-US" sz="2000" dirty="0">
              <a:solidFill>
                <a:schemeClr val="tx1"/>
              </a:solidFill>
              <a:latin typeface="+mj-lt"/>
              <a:ea typeface="Arial"/>
              <a:cs typeface="Arial"/>
              <a:sym typeface="Arial"/>
            </a:endParaRPr>
          </a:p>
          <a:p>
            <a:pPr marL="0" lvl="0" indent="0" algn="ctr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</a:pPr>
            <a:endParaRPr sz="2000" dirty="0">
              <a:solidFill>
                <a:schemeClr val="tx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7"/>
          <p:cNvSpPr txBox="1">
            <a:spLocks noGrp="1"/>
          </p:cNvSpPr>
          <p:nvPr>
            <p:ph type="sldNum" idx="12"/>
          </p:nvPr>
        </p:nvSpPr>
        <p:spPr>
          <a:xfrm>
            <a:off x="11612245" y="6536335"/>
            <a:ext cx="7316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buSzPts val="1300"/>
            </a:pPr>
            <a:fld id="{00000000-1234-1234-1234-123412341234}" type="slidenum">
              <a:rPr lang="en" sz="1733"/>
              <a:pPr>
                <a:buSzPts val="1300"/>
              </a:pPr>
              <a:t>3</a:t>
            </a:fld>
            <a:endParaRPr sz="1733"/>
          </a:p>
        </p:txBody>
      </p:sp>
      <p:sp>
        <p:nvSpPr>
          <p:cNvPr id="126" name="Google Shape;126;p27"/>
          <p:cNvSpPr/>
          <p:nvPr/>
        </p:nvSpPr>
        <p:spPr>
          <a:xfrm>
            <a:off x="457200" y="347472"/>
            <a:ext cx="11274800" cy="54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04446C"/>
              </a:buClr>
              <a:buSzPts val="3100"/>
            </a:pPr>
            <a:r>
              <a:rPr lang="en" sz="3600" b="1" dirty="0">
                <a:solidFill>
                  <a:srgbClr val="04446C"/>
                </a:solidFill>
              </a:rPr>
              <a:t>Healthcare as Infrastructure</a:t>
            </a:r>
            <a:endParaRPr sz="2533" dirty="0">
              <a:solidFill>
                <a:schemeClr val="dk2"/>
              </a:solidFill>
              <a:latin typeface="Arial" panose="020B0604020202020204" pitchFamily="34" charset="0"/>
              <a:ea typeface="Cambria"/>
              <a:cs typeface="Arial" panose="020B0604020202020204" pitchFamily="34" charset="0"/>
              <a:sym typeface="Cambria"/>
            </a:endParaRPr>
          </a:p>
        </p:txBody>
      </p:sp>
      <p:sp>
        <p:nvSpPr>
          <p:cNvPr id="127" name="Google Shape;127;p27"/>
          <p:cNvSpPr/>
          <p:nvPr/>
        </p:nvSpPr>
        <p:spPr>
          <a:xfrm>
            <a:off x="457200" y="896281"/>
            <a:ext cx="11274800" cy="3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buClr>
                <a:srgbClr val="04446C"/>
              </a:buClr>
              <a:buSzPts val="3100"/>
            </a:pPr>
            <a:r>
              <a:rPr lang="en" sz="1867" i="1" dirty="0">
                <a:solidFill>
                  <a:srgbClr val="04446C"/>
                </a:solidFill>
              </a:rPr>
              <a:t>Our USAHA “Battle Cry”</a:t>
            </a:r>
            <a:endParaRPr sz="1867" i="1" dirty="0">
              <a:solidFill>
                <a:srgbClr val="9FC4BE"/>
              </a:solidFill>
            </a:endParaRPr>
          </a:p>
        </p:txBody>
      </p:sp>
      <p:sp>
        <p:nvSpPr>
          <p:cNvPr id="128" name="Google Shape;128;p27"/>
          <p:cNvSpPr txBox="1"/>
          <p:nvPr/>
        </p:nvSpPr>
        <p:spPr>
          <a:xfrm>
            <a:off x="338300" y="1146767"/>
            <a:ext cx="11544400" cy="52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  <a:buClr>
                <a:schemeClr val="dk1"/>
              </a:buClr>
              <a:buSzPts val="1100"/>
            </a:pPr>
            <a:r>
              <a:rPr lang="en" sz="1500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Infrastructure is the physical and organizational systems a society requires to function. Recognizing healthcare as infrastructure unlocks funding, aligns with how foreign governments and investors already think, and shapes competitive position in global markets.</a:t>
            </a:r>
            <a:endParaRPr sz="1500"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  <a:p>
            <a:endParaRPr sz="1600" dirty="0">
              <a:solidFill>
                <a:schemeClr val="dk1"/>
              </a:solidFill>
            </a:endParaRPr>
          </a:p>
        </p:txBody>
      </p:sp>
      <p:sp>
        <p:nvSpPr>
          <p:cNvPr id="129" name="Google Shape;129;p27"/>
          <p:cNvSpPr txBox="1"/>
          <p:nvPr/>
        </p:nvSpPr>
        <p:spPr>
          <a:xfrm>
            <a:off x="338300" y="1837200"/>
            <a:ext cx="63296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733" b="1" dirty="0">
                <a:solidFill>
                  <a:schemeClr val="dk2"/>
                </a:solidFill>
              </a:rPr>
              <a:t>WHAT HEALTHCARE INFRASTRUCTURE COMPRISES</a:t>
            </a:r>
            <a:endParaRPr sz="1733" b="1" dirty="0">
              <a:solidFill>
                <a:schemeClr val="dk2"/>
              </a:solidFill>
            </a:endParaRPr>
          </a:p>
        </p:txBody>
      </p:sp>
      <p:sp>
        <p:nvSpPr>
          <p:cNvPr id="130" name="Google Shape;130;p27"/>
          <p:cNvSpPr txBox="1"/>
          <p:nvPr/>
        </p:nvSpPr>
        <p:spPr>
          <a:xfrm>
            <a:off x="1344933" y="2276133"/>
            <a:ext cx="28964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600" b="1" dirty="0">
                <a:solidFill>
                  <a:schemeClr val="dk2"/>
                </a:solidFill>
              </a:rPr>
              <a:t>Physical &amp; Digital Systems</a:t>
            </a:r>
            <a:endParaRPr sz="1600" b="1" dirty="0">
              <a:solidFill>
                <a:schemeClr val="dk2"/>
              </a:solidFill>
            </a:endParaRPr>
          </a:p>
        </p:txBody>
      </p:sp>
      <p:sp>
        <p:nvSpPr>
          <p:cNvPr id="131" name="Google Shape;131;p27"/>
          <p:cNvSpPr txBox="1"/>
          <p:nvPr/>
        </p:nvSpPr>
        <p:spPr>
          <a:xfrm>
            <a:off x="4647800" y="2276133"/>
            <a:ext cx="28964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600" b="1" dirty="0">
                <a:solidFill>
                  <a:schemeClr val="dk2"/>
                </a:solidFill>
              </a:rPr>
              <a:t>Human Capital Systems</a:t>
            </a:r>
            <a:endParaRPr sz="1600" b="1" dirty="0">
              <a:solidFill>
                <a:schemeClr val="dk2"/>
              </a:solidFill>
            </a:endParaRPr>
          </a:p>
        </p:txBody>
      </p:sp>
      <p:sp>
        <p:nvSpPr>
          <p:cNvPr id="132" name="Google Shape;132;p27"/>
          <p:cNvSpPr txBox="1"/>
          <p:nvPr/>
        </p:nvSpPr>
        <p:spPr>
          <a:xfrm>
            <a:off x="7950667" y="2276133"/>
            <a:ext cx="28964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600" b="1" dirty="0">
                <a:solidFill>
                  <a:schemeClr val="dk2"/>
                </a:solidFill>
              </a:rPr>
              <a:t>Regulations &amp; Governance</a:t>
            </a:r>
            <a:endParaRPr sz="1600" b="1" dirty="0">
              <a:solidFill>
                <a:schemeClr val="dk2"/>
              </a:solidFill>
            </a:endParaRPr>
          </a:p>
        </p:txBody>
      </p:sp>
      <p:sp>
        <p:nvSpPr>
          <p:cNvPr id="133" name="Google Shape;133;p27"/>
          <p:cNvSpPr txBox="1"/>
          <p:nvPr/>
        </p:nvSpPr>
        <p:spPr>
          <a:xfrm>
            <a:off x="1345100" y="2686534"/>
            <a:ext cx="2896400" cy="128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397923">
              <a:lnSpc>
                <a:spcPct val="115000"/>
              </a:lnSpc>
              <a:buClr>
                <a:srgbClr val="3B3B3B"/>
              </a:buClr>
              <a:buSzPts val="1100"/>
              <a:buChar char="●"/>
            </a:pPr>
            <a:r>
              <a:rPr lang="en" sz="1467" dirty="0">
                <a:solidFill>
                  <a:srgbClr val="3B3B3B"/>
                </a:solidFill>
              </a:rPr>
              <a:t>Hospitals, clinics &amp; R&amp;D facilities</a:t>
            </a:r>
            <a:endParaRPr sz="1467" dirty="0">
              <a:solidFill>
                <a:srgbClr val="3B3B3B"/>
              </a:solidFill>
            </a:endParaRPr>
          </a:p>
          <a:p>
            <a:pPr marL="609585" indent="-397923">
              <a:lnSpc>
                <a:spcPct val="115000"/>
              </a:lnSpc>
              <a:buClr>
                <a:schemeClr val="dk1"/>
              </a:buClr>
              <a:buSzPts val="1100"/>
              <a:buChar char="●"/>
            </a:pPr>
            <a:r>
              <a:rPr lang="en" sz="1467" dirty="0">
                <a:solidFill>
                  <a:srgbClr val="3B3B3B"/>
                </a:solidFill>
              </a:rPr>
              <a:t>Health IT, AI, EHR &amp; telemedicine platforms</a:t>
            </a:r>
            <a:endParaRPr sz="1467" dirty="0">
              <a:solidFill>
                <a:schemeClr val="dk1"/>
              </a:solidFill>
            </a:endParaRPr>
          </a:p>
        </p:txBody>
      </p:sp>
      <p:sp>
        <p:nvSpPr>
          <p:cNvPr id="134" name="Google Shape;134;p27"/>
          <p:cNvSpPr txBox="1"/>
          <p:nvPr/>
        </p:nvSpPr>
        <p:spPr>
          <a:xfrm>
            <a:off x="4646233" y="2686534"/>
            <a:ext cx="2896400" cy="15442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397923">
              <a:lnSpc>
                <a:spcPct val="115000"/>
              </a:lnSpc>
              <a:buClr>
                <a:srgbClr val="3B3B3B"/>
              </a:buClr>
              <a:buSzPts val="1100"/>
              <a:buChar char="●"/>
            </a:pPr>
            <a:r>
              <a:rPr lang="en" sz="1467" dirty="0">
                <a:solidFill>
                  <a:srgbClr val="3B3B3B"/>
                </a:solidFill>
              </a:rPr>
              <a:t>Medical education &amp; workforce training-MD’s nurses, PA’s</a:t>
            </a:r>
            <a:endParaRPr sz="1467" dirty="0">
              <a:solidFill>
                <a:srgbClr val="3B3B3B"/>
              </a:solidFill>
            </a:endParaRPr>
          </a:p>
          <a:p>
            <a:pPr marL="609585" indent="-397923">
              <a:lnSpc>
                <a:spcPct val="115000"/>
              </a:lnSpc>
              <a:buClr>
                <a:schemeClr val="dk1"/>
              </a:buClr>
              <a:buSzPts val="1100"/>
              <a:buChar char="●"/>
            </a:pPr>
            <a:r>
              <a:rPr lang="en" sz="1467" dirty="0">
                <a:solidFill>
                  <a:srgbClr val="3B3B3B"/>
                </a:solidFill>
              </a:rPr>
              <a:t>Credentialing &amp; licensing frameworks</a:t>
            </a:r>
            <a:endParaRPr sz="1467" dirty="0">
              <a:solidFill>
                <a:srgbClr val="3B3B3B"/>
              </a:solidFill>
            </a:endParaRPr>
          </a:p>
        </p:txBody>
      </p:sp>
      <p:sp>
        <p:nvSpPr>
          <p:cNvPr id="135" name="Google Shape;135;p27"/>
          <p:cNvSpPr txBox="1"/>
          <p:nvPr/>
        </p:nvSpPr>
        <p:spPr>
          <a:xfrm>
            <a:off x="7950500" y="2686534"/>
            <a:ext cx="2896400" cy="12846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marL="609585" indent="-397923">
              <a:lnSpc>
                <a:spcPct val="115000"/>
              </a:lnSpc>
              <a:buClr>
                <a:schemeClr val="dk1"/>
              </a:buClr>
              <a:buSzPts val="1100"/>
              <a:buChar char="●"/>
            </a:pPr>
            <a:r>
              <a:rPr lang="en" sz="1467" dirty="0">
                <a:solidFill>
                  <a:srgbClr val="3B3B3B"/>
                </a:solidFill>
              </a:rPr>
              <a:t>Insurance oversight &amp; quality standards</a:t>
            </a:r>
            <a:endParaRPr sz="1467" dirty="0">
              <a:solidFill>
                <a:srgbClr val="3B3B3B"/>
              </a:solidFill>
            </a:endParaRPr>
          </a:p>
          <a:p>
            <a:pPr marL="609585" indent="-397923">
              <a:lnSpc>
                <a:spcPct val="115000"/>
              </a:lnSpc>
              <a:buClr>
                <a:schemeClr val="dk1"/>
              </a:buClr>
              <a:buSzPts val="1100"/>
              <a:buChar char="●"/>
            </a:pPr>
            <a:r>
              <a:rPr lang="en" sz="1467" dirty="0">
                <a:solidFill>
                  <a:srgbClr val="3B3B3B"/>
                </a:solidFill>
              </a:rPr>
              <a:t>Cross-border regulatory alignment</a:t>
            </a:r>
            <a:endParaRPr sz="1467" dirty="0">
              <a:solidFill>
                <a:srgbClr val="3B3B3B"/>
              </a:solidFill>
            </a:endParaRPr>
          </a:p>
        </p:txBody>
      </p:sp>
      <p:sp>
        <p:nvSpPr>
          <p:cNvPr id="136" name="Google Shape;136;p27"/>
          <p:cNvSpPr txBox="1"/>
          <p:nvPr/>
        </p:nvSpPr>
        <p:spPr>
          <a:xfrm>
            <a:off x="457200" y="3929700"/>
            <a:ext cx="63296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733" b="1" dirty="0">
                <a:solidFill>
                  <a:schemeClr val="dk2"/>
                </a:solidFill>
              </a:rPr>
              <a:t>WHY THIS CLASSIFICATION MATTERS</a:t>
            </a:r>
            <a:endParaRPr sz="1733" b="1" dirty="0">
              <a:solidFill>
                <a:schemeClr val="dk2"/>
              </a:solidFill>
            </a:endParaRPr>
          </a:p>
        </p:txBody>
      </p:sp>
      <p:sp>
        <p:nvSpPr>
          <p:cNvPr id="137" name="Google Shape;137;p27"/>
          <p:cNvSpPr/>
          <p:nvPr/>
        </p:nvSpPr>
        <p:spPr>
          <a:xfrm>
            <a:off x="1133767" y="4389467"/>
            <a:ext cx="3173200" cy="163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Arial" panose="020B0604020202020204" pitchFamily="34" charset="0"/>
              <a:ea typeface="Garamond"/>
              <a:cs typeface="Arial" panose="020B0604020202020204" pitchFamily="34" charset="0"/>
              <a:sym typeface="Garamond"/>
            </a:endParaRPr>
          </a:p>
        </p:txBody>
      </p:sp>
      <p:sp>
        <p:nvSpPr>
          <p:cNvPr id="138" name="Google Shape;138;p27"/>
          <p:cNvSpPr txBox="1"/>
          <p:nvPr/>
        </p:nvSpPr>
        <p:spPr>
          <a:xfrm>
            <a:off x="1158600" y="4444933"/>
            <a:ext cx="308205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1350" b="1" dirty="0">
                <a:solidFill>
                  <a:schemeClr val="dk2"/>
                </a:solidFill>
              </a:rPr>
              <a:t>Unlock Multilat Devt Bank Funding </a:t>
            </a:r>
            <a:endParaRPr sz="1350" b="1" dirty="0">
              <a:solidFill>
                <a:schemeClr val="dk2"/>
              </a:solidFill>
            </a:endParaRPr>
          </a:p>
        </p:txBody>
      </p:sp>
      <p:sp>
        <p:nvSpPr>
          <p:cNvPr id="139" name="Google Shape;139;p27"/>
          <p:cNvSpPr txBox="1"/>
          <p:nvPr/>
        </p:nvSpPr>
        <p:spPr>
          <a:xfrm>
            <a:off x="1237867" y="4855967"/>
            <a:ext cx="2948000" cy="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Makes hospitals, health IT &amp; training systems eligible for long-term, low-cost public financing</a:t>
            </a:r>
            <a:endParaRPr sz="1467" dirty="0">
              <a:solidFill>
                <a:schemeClr val="dk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0" name="Google Shape;140;p27"/>
          <p:cNvSpPr/>
          <p:nvPr/>
        </p:nvSpPr>
        <p:spPr>
          <a:xfrm>
            <a:off x="4684700" y="4389467"/>
            <a:ext cx="3173200" cy="163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Arial" panose="020B0604020202020204" pitchFamily="34" charset="0"/>
              <a:ea typeface="Garamond"/>
              <a:cs typeface="Arial" panose="020B0604020202020204" pitchFamily="34" charset="0"/>
              <a:sym typeface="Garamond"/>
            </a:endParaRPr>
          </a:p>
        </p:txBody>
      </p:sp>
      <p:sp>
        <p:nvSpPr>
          <p:cNvPr id="141" name="Google Shape;141;p27"/>
          <p:cNvSpPr txBox="1"/>
          <p:nvPr/>
        </p:nvSpPr>
        <p:spPr>
          <a:xfrm>
            <a:off x="4799067" y="4455400"/>
            <a:ext cx="29480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b="1" dirty="0">
                <a:solidFill>
                  <a:schemeClr val="dk2"/>
                </a:solidFill>
              </a:rPr>
              <a:t>Engage Foreign Officials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42" name="Google Shape;142;p27"/>
          <p:cNvSpPr txBox="1"/>
          <p:nvPr/>
        </p:nvSpPr>
        <p:spPr>
          <a:xfrm>
            <a:off x="4788800" y="4855967"/>
            <a:ext cx="2948000" cy="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Shared framework accelerates regulatory approvals and signals long-term partnership</a:t>
            </a:r>
            <a:endParaRPr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  <p:sp>
        <p:nvSpPr>
          <p:cNvPr id="143" name="Google Shape;143;p27"/>
          <p:cNvSpPr/>
          <p:nvPr/>
        </p:nvSpPr>
        <p:spPr>
          <a:xfrm>
            <a:off x="8235633" y="4389467"/>
            <a:ext cx="3173200" cy="1633200"/>
          </a:xfrm>
          <a:prstGeom prst="roundRect">
            <a:avLst>
              <a:gd name="adj" fmla="val 16667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algn="ctr"/>
            <a:endParaRPr sz="1867" dirty="0">
              <a:latin typeface="Arial" panose="020B0604020202020204" pitchFamily="34" charset="0"/>
              <a:ea typeface="Garamond"/>
              <a:cs typeface="Arial" panose="020B0604020202020204" pitchFamily="34" charset="0"/>
              <a:sym typeface="Garamond"/>
            </a:endParaRPr>
          </a:p>
        </p:txBody>
      </p:sp>
      <p:sp>
        <p:nvSpPr>
          <p:cNvPr id="144" name="Google Shape;144;p27"/>
          <p:cNvSpPr txBox="1"/>
          <p:nvPr/>
        </p:nvSpPr>
        <p:spPr>
          <a:xfrm>
            <a:off x="8350000" y="4455400"/>
            <a:ext cx="2948000" cy="39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b="1" dirty="0">
                <a:solidFill>
                  <a:schemeClr val="dk2"/>
                </a:solidFill>
              </a:rPr>
              <a:t>Access Private Capital</a:t>
            </a:r>
            <a:endParaRPr b="1" dirty="0">
              <a:solidFill>
                <a:schemeClr val="dk2"/>
              </a:solidFill>
            </a:endParaRPr>
          </a:p>
        </p:txBody>
      </p:sp>
      <p:sp>
        <p:nvSpPr>
          <p:cNvPr id="145" name="Google Shape;145;p27"/>
          <p:cNvSpPr txBox="1"/>
          <p:nvPr/>
        </p:nvSpPr>
        <p:spPr>
          <a:xfrm>
            <a:off x="8339733" y="4855967"/>
            <a:ext cx="2948000" cy="8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>
              <a:lnSpc>
                <a:spcPct val="115000"/>
              </a:lnSpc>
            </a:pPr>
            <a:r>
              <a:rPr lang="en" dirty="0">
                <a:solidFill>
                  <a:schemeClr val="dk1"/>
                </a:solidFill>
                <a:latin typeface="Arial" panose="020B0604020202020204" pitchFamily="34" charset="0"/>
                <a:ea typeface="Calibri"/>
                <a:cs typeface="Arial" panose="020B0604020202020204" pitchFamily="34" charset="0"/>
                <a:sym typeface="Calibri"/>
              </a:rPr>
              <a:t>Infrastructure asset status attracts patient capital from pension, sovereign wealth &amp; other investors</a:t>
            </a:r>
            <a:endParaRPr dirty="0">
              <a:solidFill>
                <a:schemeClr val="dk1"/>
              </a:solidFill>
              <a:latin typeface="Arial" panose="020B0604020202020204" pitchFamily="34" charset="0"/>
              <a:ea typeface="Calibri"/>
              <a:cs typeface="Arial" panose="020B0604020202020204" pitchFamily="34" charset="0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 Them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4325</TotalTime>
  <Words>201</Words>
  <Application>Microsoft Office PowerPoint</Application>
  <PresentationFormat>Widescreen</PresentationFormat>
  <Paragraphs>36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9" baseType="lpstr">
      <vt:lpstr>Arial</vt:lpstr>
      <vt:lpstr>Calibri</vt:lpstr>
      <vt:lpstr>Garamond</vt:lpstr>
      <vt:lpstr>Libre Franklin</vt:lpstr>
      <vt:lpstr>1_Custom Design</vt:lpstr>
      <vt:lpstr>Office Theme</vt:lpstr>
      <vt:lpstr>USAHA    USA Healthcare Alliance </vt:lpstr>
      <vt:lpstr>USAHA Mission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Gunn, Trevor, Dr.</dc:creator>
  <cp:lastModifiedBy>Dr Trevor Gunn</cp:lastModifiedBy>
  <cp:revision>24</cp:revision>
  <dcterms:created xsi:type="dcterms:W3CDTF">2013-07-29T00:29:04Z</dcterms:created>
  <dcterms:modified xsi:type="dcterms:W3CDTF">2026-09-08T19:58:59Z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5d4be006-ff55-4e97-a04f-934963c0cc4c</vt:lpwstr>
  </property>
  <property fmtid="{D5CDD505-2E9C-101B-9397-08002B2CF9AE}" pid="3" name="Classification">
    <vt:lpwstr>MedtronicControlled</vt:lpwstr>
  </property>
  <property fmtid="{D5CDD505-2E9C-101B-9397-08002B2CF9AE}" pid="4" name="_AdHocReviewCycleID">
    <vt:i4>1076580615</vt:i4>
  </property>
  <property fmtid="{D5CDD505-2E9C-101B-9397-08002B2CF9AE}" pid="5" name="_NewReviewCycle">
    <vt:lpwstr/>
  </property>
  <property fmtid="{D5CDD505-2E9C-101B-9397-08002B2CF9AE}" pid="6" name="_EmailSubject">
    <vt:lpwstr>New full deck</vt:lpwstr>
  </property>
  <property fmtid="{D5CDD505-2E9C-101B-9397-08002B2CF9AE}" pid="7" name="_AuthorEmail">
    <vt:lpwstr>trevor.gunn@medtronic.com</vt:lpwstr>
  </property>
  <property fmtid="{D5CDD505-2E9C-101B-9397-08002B2CF9AE}" pid="8" name="_AuthorEmailDisplayName">
    <vt:lpwstr>Gunn, Trevor, Dr.</vt:lpwstr>
  </property>
  <property fmtid="{D5CDD505-2E9C-101B-9397-08002B2CF9AE}" pid="9" name="_PreviousAdHocReviewCycleID">
    <vt:i4>-320201695</vt:i4>
  </property>
  <property fmtid="{D5CDD505-2E9C-101B-9397-08002B2CF9AE}" pid="10" name="ContentTypeId">
    <vt:lpwstr>0x0101005DB06E876E5B3448BF260044814A586D</vt:lpwstr>
  </property>
</Properties>
</file>